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6" roundtripDataSignature="AMtx7mj/QJVoDt5ra3I90pJiMDSWgBuk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CDFE5A-2825-4792-B9BA-15E9E619FCAF}">
  <a:tblStyle styleId="{1ECDFE5A-2825-4792-B9BA-15E9E619FCA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7CFD8D1-E11A-4DF2-B477-0387B5C8981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oboto-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Roboto-italic.fntdata"/><Relationship Id="rId21" Type="http://schemas.openxmlformats.org/officeDocument/2006/relationships/slide" Target="slides/slide15.xml"/><Relationship Id="rId43" Type="http://schemas.openxmlformats.org/officeDocument/2006/relationships/font" Target="fonts/Roboto-bold.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27754d1522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127754d1522_0_269:notes"/>
          <p:cNvSpPr txBox="1"/>
          <p:nvPr>
            <p:ph idx="1" type="body"/>
          </p:nvPr>
        </p:nvSpPr>
        <p:spPr>
          <a:xfrm>
            <a:off x="955795" y="3517830"/>
            <a:ext cx="7639800" cy="2877300"/>
          </a:xfrm>
          <a:prstGeom prst="rect">
            <a:avLst/>
          </a:prstGeom>
          <a:noFill/>
          <a:ln>
            <a:noFill/>
          </a:ln>
        </p:spPr>
        <p:txBody>
          <a:bodyPr anchorCtr="0" anchor="t" bIns="47525" lIns="95075" spcFirstLastPara="1" rIns="95075" wrap="square" tIns="47525">
            <a:noAutofit/>
          </a:bodyPr>
          <a:lstStyle/>
          <a:p>
            <a:pPr indent="0" lvl="0" marL="0" rtl="0" algn="l">
              <a:lnSpc>
                <a:spcPct val="100000"/>
              </a:lnSpc>
              <a:spcBef>
                <a:spcPts val="0"/>
              </a:spcBef>
              <a:spcAft>
                <a:spcPts val="0"/>
              </a:spcAft>
              <a:buSzPts val="1100"/>
              <a:buNone/>
            </a:pPr>
            <a:r>
              <a:t/>
            </a:r>
            <a:endParaRPr sz="1000"/>
          </a:p>
        </p:txBody>
      </p:sp>
      <p:sp>
        <p:nvSpPr>
          <p:cNvPr id="100" name="Google Shape;100;g127754d1522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22:notes"/>
          <p:cNvSpPr txBox="1"/>
          <p:nvPr>
            <p:ph idx="1" type="body"/>
          </p:nvPr>
        </p:nvSpPr>
        <p:spPr>
          <a:xfrm>
            <a:off x="685180" y="4400472"/>
            <a:ext cx="5487900" cy="3600300"/>
          </a:xfrm>
          <a:prstGeom prst="rect">
            <a:avLst/>
          </a:prstGeom>
          <a:noFill/>
          <a:ln>
            <a:noFill/>
          </a:ln>
        </p:spPr>
        <p:txBody>
          <a:bodyPr anchorCtr="0" anchor="t" bIns="44725" lIns="89450" spcFirstLastPara="1" rIns="89450" wrap="square" tIns="44725">
            <a:noAutofit/>
          </a:bodyPr>
          <a:lstStyle/>
          <a:p>
            <a:pPr indent="0" lvl="0" marL="0" marR="0" rtl="0" algn="l">
              <a:lnSpc>
                <a:spcPct val="100000"/>
              </a:lnSpc>
              <a:spcBef>
                <a:spcPts val="0"/>
              </a:spcBef>
              <a:spcAft>
                <a:spcPts val="0"/>
              </a:spcAft>
              <a:buSzPts val="1100"/>
              <a:buNone/>
            </a:pPr>
            <a:r>
              <a:t/>
            </a:r>
            <a:endParaRPr sz="1400"/>
          </a:p>
        </p:txBody>
      </p:sp>
      <p:sp>
        <p:nvSpPr>
          <p:cNvPr id="248" name="Google Shape;248;p22:notes"/>
          <p:cNvSpPr txBox="1"/>
          <p:nvPr>
            <p:ph idx="12" type="sldNum"/>
          </p:nvPr>
        </p:nvSpPr>
        <p:spPr>
          <a:xfrm>
            <a:off x="3884614" y="8685214"/>
            <a:ext cx="2971800" cy="458700"/>
          </a:xfrm>
          <a:prstGeom prst="rect">
            <a:avLst/>
          </a:prstGeom>
          <a:noFill/>
          <a:ln>
            <a:noFill/>
          </a:ln>
        </p:spPr>
        <p:txBody>
          <a:bodyPr anchorCtr="0" anchor="b" bIns="45650" lIns="91275" spcFirstLastPara="1" rIns="9127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6fe5ba9913_0_4:notes"/>
          <p:cNvSpPr/>
          <p:nvPr>
            <p:ph idx="2" type="sldImg"/>
          </p:nvPr>
        </p:nvSpPr>
        <p:spPr>
          <a:xfrm>
            <a:off x="433388" y="708025"/>
            <a:ext cx="6300900" cy="354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6fe5ba9913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66" name="Google Shape;266;g26fe5ba9913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6fe5ba9913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g26fe5ba9913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3b0e1547f3_1_132:notes"/>
          <p:cNvSpPr/>
          <p:nvPr>
            <p:ph idx="2" type="sldImg"/>
          </p:nvPr>
        </p:nvSpPr>
        <p:spPr>
          <a:xfrm>
            <a:off x="433388" y="708025"/>
            <a:ext cx="6300900" cy="354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3b0e1547f3_1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86" name="Google Shape;286;g23b0e1547f3_1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7754d1522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g127754d1522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3b0e1547f3_0_0:notes"/>
          <p:cNvSpPr/>
          <p:nvPr>
            <p:ph idx="2" type="sldImg"/>
          </p:nvPr>
        </p:nvSpPr>
        <p:spPr>
          <a:xfrm>
            <a:off x="433388" y="708025"/>
            <a:ext cx="6300900" cy="354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3b0e1547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40" name="Google Shape;340;g23b0e1547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0e5bb6e427_0_0:notes"/>
          <p:cNvSpPr/>
          <p:nvPr>
            <p:ph idx="2" type="sldImg"/>
          </p:nvPr>
        </p:nvSpPr>
        <p:spPr>
          <a:xfrm>
            <a:off x="433388" y="708025"/>
            <a:ext cx="6300900" cy="354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0e5bb6e42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48" name="Google Shape;348;g20e5bb6e42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3b0e1547f3_1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23b0e1547f3_1_236:notes"/>
          <p:cNvSpPr txBox="1"/>
          <p:nvPr>
            <p:ph idx="1" type="body"/>
          </p:nvPr>
        </p:nvSpPr>
        <p:spPr>
          <a:xfrm>
            <a:off x="955795" y="3517830"/>
            <a:ext cx="7639800" cy="2877300"/>
          </a:xfrm>
          <a:prstGeom prst="rect">
            <a:avLst/>
          </a:prstGeom>
          <a:noFill/>
          <a:ln>
            <a:noFill/>
          </a:ln>
        </p:spPr>
        <p:txBody>
          <a:bodyPr anchorCtr="0" anchor="t" bIns="47525" lIns="95075" spcFirstLastPara="1" rIns="95075" wrap="square" tIns="47525">
            <a:noAutofit/>
          </a:bodyPr>
          <a:lstStyle/>
          <a:p>
            <a:pPr indent="-228600" lvl="0" marL="457200" rtl="0" algn="l">
              <a:lnSpc>
                <a:spcPct val="100000"/>
              </a:lnSpc>
              <a:spcBef>
                <a:spcPts val="0"/>
              </a:spcBef>
              <a:spcAft>
                <a:spcPts val="0"/>
              </a:spcAft>
              <a:buSzPts val="1100"/>
              <a:buNone/>
            </a:pPr>
            <a:r>
              <a:t/>
            </a:r>
            <a:endParaRPr sz="1000"/>
          </a:p>
        </p:txBody>
      </p:sp>
      <p:sp>
        <p:nvSpPr>
          <p:cNvPr id="356" name="Google Shape;356;g23b0e1547f3_1_23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p:nvPr>
            <p:ph idx="2" type="sldImg"/>
          </p:nvPr>
        </p:nvSpPr>
        <p:spPr>
          <a:xfrm>
            <a:off x="433388" y="708025"/>
            <a:ext cx="6300787"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8" name="Google Shape;108;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3b0e1547f3_1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g23b0e1547f3_1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3b0e1547f3_1_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3b0e1547f3_1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3b0e1547f3_1_5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23b0e1547f3_1_5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
              <a:t>Floating and transmission are where we have the most projects, reflecting industry need and national priorities.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27754d1522_0_276:notes"/>
          <p:cNvSpPr/>
          <p:nvPr>
            <p:ph idx="2" type="sldImg"/>
          </p:nvPr>
        </p:nvSpPr>
        <p:spPr>
          <a:xfrm>
            <a:off x="433388" y="708025"/>
            <a:ext cx="6300787"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127754d1522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8" name="Google Shape;118;g127754d1522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3b0e1547f3_1_6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23b0e1547f3_1_6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3b0e1547f3_1_6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g23b0e1547f3_1_6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3b0e1547f3_1_6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g23b0e1547f3_1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30f9df642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1130f9df642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3b0e1547f3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3b0e1547f3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21:notes"/>
          <p:cNvSpPr txBox="1"/>
          <p:nvPr>
            <p:ph idx="1" type="body"/>
          </p:nvPr>
        </p:nvSpPr>
        <p:spPr>
          <a:xfrm>
            <a:off x="685180" y="4400472"/>
            <a:ext cx="5487900" cy="3600300"/>
          </a:xfrm>
          <a:prstGeom prst="rect">
            <a:avLst/>
          </a:prstGeom>
          <a:noFill/>
          <a:ln>
            <a:noFill/>
          </a:ln>
        </p:spPr>
        <p:txBody>
          <a:bodyPr anchorCtr="0" anchor="t" bIns="44725" lIns="89450" spcFirstLastPara="1" rIns="89450" wrap="square" tIns="44725">
            <a:noAutofit/>
          </a:bodyPr>
          <a:lstStyle/>
          <a:p>
            <a:pPr indent="0" lvl="0" marL="0" marR="0" rtl="0" algn="l">
              <a:lnSpc>
                <a:spcPct val="100000"/>
              </a:lnSpc>
              <a:spcBef>
                <a:spcPts val="0"/>
              </a:spcBef>
              <a:spcAft>
                <a:spcPts val="0"/>
              </a:spcAft>
              <a:buSzPts val="1100"/>
              <a:buNone/>
            </a:pPr>
            <a:r>
              <a:t/>
            </a:r>
            <a:endParaRPr sz="1400"/>
          </a:p>
        </p:txBody>
      </p:sp>
      <p:sp>
        <p:nvSpPr>
          <p:cNvPr id="237" name="Google Shape;237;p21:notes"/>
          <p:cNvSpPr txBox="1"/>
          <p:nvPr>
            <p:ph idx="12" type="sldNum"/>
          </p:nvPr>
        </p:nvSpPr>
        <p:spPr>
          <a:xfrm>
            <a:off x="3884614" y="8685214"/>
            <a:ext cx="2971800" cy="458700"/>
          </a:xfrm>
          <a:prstGeom prst="rect">
            <a:avLst/>
          </a:prstGeom>
          <a:noFill/>
          <a:ln>
            <a:noFill/>
          </a:ln>
        </p:spPr>
        <p:txBody>
          <a:bodyPr anchorCtr="0" anchor="b" bIns="45650" lIns="91275" spcFirstLastPara="1" rIns="9127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Master" showMasterSp="0">
  <p:cSld name="Cover Master">
    <p:spTree>
      <p:nvGrpSpPr>
        <p:cNvPr id="16"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12"/>
          <p:cNvSpPr txBox="1"/>
          <p:nvPr>
            <p:ph type="title"/>
          </p:nvPr>
        </p:nvSpPr>
        <p:spPr>
          <a:xfrm>
            <a:off x="248841" y="209551"/>
            <a:ext cx="7543800" cy="554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73" name="Google Shape;73;p12"/>
          <p:cNvSpPr txBox="1"/>
          <p:nvPr>
            <p:ph idx="1" type="body"/>
          </p:nvPr>
        </p:nvSpPr>
        <p:spPr>
          <a:xfrm rot="5400000">
            <a:off x="2637206" y="-1389431"/>
            <a:ext cx="3017100" cy="75438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4" name="Google Shape;74;p12"/>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2"/>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13"/>
          <p:cNvSpPr txBox="1"/>
          <p:nvPr>
            <p:ph type="title"/>
          </p:nvPr>
        </p:nvSpPr>
        <p:spPr>
          <a:xfrm rot="5400000">
            <a:off x="5118507" y="1091700"/>
            <a:ext cx="3681300" cy="19170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79" name="Google Shape;79;p13"/>
          <p:cNvSpPr txBox="1"/>
          <p:nvPr>
            <p:ph idx="1" type="body"/>
          </p:nvPr>
        </p:nvSpPr>
        <p:spPr>
          <a:xfrm rot="5400000">
            <a:off x="1227000" y="-768600"/>
            <a:ext cx="3681300" cy="56376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 name="Google Shape;80;p13"/>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3"/>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umn no subtitle">
  <p:cSld name="Content 1 Column no subtitle">
    <p:spTree>
      <p:nvGrpSpPr>
        <p:cNvPr id="83" name="Shape 83"/>
        <p:cNvGrpSpPr/>
        <p:nvPr/>
      </p:nvGrpSpPr>
      <p:grpSpPr>
        <a:xfrm>
          <a:off x="0" y="0"/>
          <a:ext cx="0" cy="0"/>
          <a:chOff x="0" y="0"/>
          <a:chExt cx="0" cy="0"/>
        </a:xfrm>
      </p:grpSpPr>
      <p:sp>
        <p:nvSpPr>
          <p:cNvPr id="84" name="Google Shape;84;p14"/>
          <p:cNvSpPr txBox="1"/>
          <p:nvPr>
            <p:ph idx="1" type="body"/>
          </p:nvPr>
        </p:nvSpPr>
        <p:spPr>
          <a:xfrm>
            <a:off x="1511298" y="1215073"/>
            <a:ext cx="6643800" cy="33219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900"/>
              </a:spcBef>
              <a:spcAft>
                <a:spcPts val="0"/>
              </a:spcAft>
              <a:buSzPts val="1800"/>
              <a:buChar char=" "/>
              <a:defRPr sz="1800"/>
            </a:lvl1pPr>
            <a:lvl2pPr indent="-339725" lvl="1" marL="914400" algn="l">
              <a:lnSpc>
                <a:spcPct val="90000"/>
              </a:lnSpc>
              <a:spcBef>
                <a:spcPts val="150"/>
              </a:spcBef>
              <a:spcAft>
                <a:spcPts val="0"/>
              </a:spcAft>
              <a:buSzPts val="1750"/>
              <a:buChar char="◦"/>
              <a:defRPr sz="1750"/>
            </a:lvl2pPr>
            <a:lvl3pPr indent="-336550" lvl="2" marL="1371600" algn="l">
              <a:lnSpc>
                <a:spcPct val="90000"/>
              </a:lnSpc>
              <a:spcBef>
                <a:spcPts val="300"/>
              </a:spcBef>
              <a:spcAft>
                <a:spcPts val="0"/>
              </a:spcAft>
              <a:buSzPts val="1700"/>
              <a:buChar char="◦"/>
              <a:defRPr sz="1700"/>
            </a:lvl3pPr>
            <a:lvl4pPr indent="-333375" lvl="3" marL="1828800" algn="l">
              <a:lnSpc>
                <a:spcPct val="90000"/>
              </a:lnSpc>
              <a:spcBef>
                <a:spcPts val="300"/>
              </a:spcBef>
              <a:spcAft>
                <a:spcPts val="0"/>
              </a:spcAft>
              <a:buSzPts val="1650"/>
              <a:buChar char="◦"/>
              <a:defRPr sz="1650"/>
            </a:lvl4pPr>
            <a:lvl5pPr indent="-330200" lvl="4" marL="2286000" algn="l">
              <a:lnSpc>
                <a:spcPct val="90000"/>
              </a:lnSpc>
              <a:spcBef>
                <a:spcPts val="300"/>
              </a:spcBef>
              <a:spcAft>
                <a:spcPts val="0"/>
              </a:spcAft>
              <a:buSzPts val="1600"/>
              <a:buChar char="◦"/>
              <a:defRPr sz="1600"/>
            </a:lvl5pPr>
            <a:lvl6pPr indent="-327025" lvl="5" marL="2743200" algn="l">
              <a:lnSpc>
                <a:spcPct val="90000"/>
              </a:lnSpc>
              <a:spcBef>
                <a:spcPts val="375"/>
              </a:spcBef>
              <a:spcAft>
                <a:spcPts val="0"/>
              </a:spcAft>
              <a:buClr>
                <a:schemeClr val="dk1"/>
              </a:buClr>
              <a:buSzPts val="1550"/>
              <a:buChar char="•"/>
              <a:defRPr sz="1550"/>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5" name="Google Shape;85;p14"/>
          <p:cNvSpPr txBox="1"/>
          <p:nvPr>
            <p:ph idx="12" type="sldNum"/>
          </p:nvPr>
        </p:nvSpPr>
        <p:spPr>
          <a:xfrm>
            <a:off x="8878328" y="4869656"/>
            <a:ext cx="2658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14"/>
          <p:cNvSpPr txBox="1"/>
          <p:nvPr>
            <p:ph idx="2" type="body"/>
          </p:nvPr>
        </p:nvSpPr>
        <p:spPr>
          <a:xfrm>
            <a:off x="191166" y="1400534"/>
            <a:ext cx="995700" cy="19257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900"/>
              </a:spcBef>
              <a:spcAft>
                <a:spcPts val="0"/>
              </a:spcAft>
              <a:buSzPts val="1600"/>
              <a:buNone/>
              <a:defRPr sz="1600">
                <a:solidFill>
                  <a:schemeClr val="dk1"/>
                </a:solidFill>
                <a:latin typeface="Calibri"/>
                <a:ea typeface="Calibri"/>
                <a:cs typeface="Calibri"/>
                <a:sym typeface="Calibri"/>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7" name="Google Shape;87;p14"/>
          <p:cNvSpPr txBox="1"/>
          <p:nvPr>
            <p:ph idx="11" type="ftr"/>
          </p:nvPr>
        </p:nvSpPr>
        <p:spPr>
          <a:xfrm>
            <a:off x="1511298" y="4712208"/>
            <a:ext cx="7346100" cy="31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4"/>
          <p:cNvSpPr txBox="1"/>
          <p:nvPr>
            <p:ph type="title"/>
          </p:nvPr>
        </p:nvSpPr>
        <p:spPr>
          <a:xfrm>
            <a:off x="1511299" y="216602"/>
            <a:ext cx="7346100" cy="6441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sz="24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89" name="Google Shape;89;p14"/>
          <p:cNvCxnSpPr/>
          <p:nvPr/>
        </p:nvCxnSpPr>
        <p:spPr>
          <a:xfrm>
            <a:off x="1511300" y="1039830"/>
            <a:ext cx="346200" cy="0"/>
          </a:xfrm>
          <a:prstGeom prst="straightConnector1">
            <a:avLst/>
          </a:prstGeom>
          <a:noFill/>
          <a:ln cap="flat" cmpd="sng" w="38100">
            <a:solidFill>
              <a:schemeClr val="accent4"/>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1 Column no subtitle">
  <p:cSld name="1_Content 1 Column no subtitle">
    <p:spTree>
      <p:nvGrpSpPr>
        <p:cNvPr id="90" name="Shape 90"/>
        <p:cNvGrpSpPr/>
        <p:nvPr/>
      </p:nvGrpSpPr>
      <p:grpSpPr>
        <a:xfrm>
          <a:off x="0" y="0"/>
          <a:ext cx="0" cy="0"/>
          <a:chOff x="0" y="0"/>
          <a:chExt cx="0" cy="0"/>
        </a:xfrm>
      </p:grpSpPr>
      <p:sp>
        <p:nvSpPr>
          <p:cNvPr id="91" name="Google Shape;91;p15"/>
          <p:cNvSpPr txBox="1"/>
          <p:nvPr>
            <p:ph idx="1" type="body"/>
          </p:nvPr>
        </p:nvSpPr>
        <p:spPr>
          <a:xfrm>
            <a:off x="1511298" y="1215073"/>
            <a:ext cx="6643689" cy="3321893"/>
          </a:xfrm>
          <a:prstGeom prst="rect">
            <a:avLst/>
          </a:prstGeom>
          <a:noFill/>
          <a:ln>
            <a:noFill/>
          </a:ln>
        </p:spPr>
        <p:txBody>
          <a:bodyPr anchorCtr="0" anchor="t" bIns="0" lIns="0" spcFirstLastPara="1" rIns="0" wrap="square" tIns="0">
            <a:noAutofit/>
          </a:bodyPr>
          <a:lstStyle>
            <a:lvl1pPr indent="-323850" lvl="0" marL="457200" algn="l">
              <a:lnSpc>
                <a:spcPct val="90000"/>
              </a:lnSpc>
              <a:spcBef>
                <a:spcPts val="900"/>
              </a:spcBef>
              <a:spcAft>
                <a:spcPts val="0"/>
              </a:spcAft>
              <a:buSzPts val="1500"/>
              <a:buChar char=" "/>
              <a:defRPr sz="1800"/>
            </a:lvl1pPr>
            <a:lvl2pPr indent="-342900" lvl="1" marL="914400" algn="l">
              <a:lnSpc>
                <a:spcPct val="90000"/>
              </a:lnSpc>
              <a:spcBef>
                <a:spcPts val="150"/>
              </a:spcBef>
              <a:spcAft>
                <a:spcPts val="0"/>
              </a:spcAft>
              <a:buSzPts val="1800"/>
              <a:buChar char="◦"/>
              <a:defRPr sz="1750"/>
            </a:lvl2pPr>
            <a:lvl3pPr indent="-295275" lvl="2" marL="1371600" algn="l">
              <a:lnSpc>
                <a:spcPct val="90000"/>
              </a:lnSpc>
              <a:spcBef>
                <a:spcPts val="300"/>
              </a:spcBef>
              <a:spcAft>
                <a:spcPts val="0"/>
              </a:spcAft>
              <a:buSzPts val="1050"/>
              <a:buChar char="◦"/>
              <a:defRPr sz="1700"/>
            </a:lvl3pPr>
            <a:lvl4pPr indent="-295275" lvl="3" marL="1828800" algn="l">
              <a:lnSpc>
                <a:spcPct val="90000"/>
              </a:lnSpc>
              <a:spcBef>
                <a:spcPts val="300"/>
              </a:spcBef>
              <a:spcAft>
                <a:spcPts val="0"/>
              </a:spcAft>
              <a:buSzPts val="1050"/>
              <a:buChar char="◦"/>
              <a:defRPr sz="1650"/>
            </a:lvl4pPr>
            <a:lvl5pPr indent="-295275" lvl="4" marL="2286000" algn="l">
              <a:lnSpc>
                <a:spcPct val="90000"/>
              </a:lnSpc>
              <a:spcBef>
                <a:spcPts val="300"/>
              </a:spcBef>
              <a:spcAft>
                <a:spcPts val="0"/>
              </a:spcAft>
              <a:buSzPts val="1050"/>
              <a:buChar char="◦"/>
              <a:defRPr sz="1600"/>
            </a:lvl5pPr>
            <a:lvl6pPr indent="-314325" lvl="5" marL="2743200" algn="l">
              <a:lnSpc>
                <a:spcPct val="90000"/>
              </a:lnSpc>
              <a:spcBef>
                <a:spcPts val="375"/>
              </a:spcBef>
              <a:spcAft>
                <a:spcPts val="0"/>
              </a:spcAft>
              <a:buSzPts val="1350"/>
              <a:buChar char="•"/>
              <a:defRPr sz="1550"/>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sp>
        <p:nvSpPr>
          <p:cNvPr id="92" name="Google Shape;92;p15"/>
          <p:cNvSpPr txBox="1"/>
          <p:nvPr>
            <p:ph idx="12" type="sldNum"/>
          </p:nvPr>
        </p:nvSpPr>
        <p:spPr>
          <a:xfrm>
            <a:off x="8878328" y="4869656"/>
            <a:ext cx="265671"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5"/>
          <p:cNvSpPr txBox="1"/>
          <p:nvPr>
            <p:ph idx="2" type="body"/>
          </p:nvPr>
        </p:nvSpPr>
        <p:spPr>
          <a:xfrm>
            <a:off x="191166" y="1400534"/>
            <a:ext cx="995609" cy="192563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900"/>
              </a:spcBef>
              <a:spcAft>
                <a:spcPts val="0"/>
              </a:spcAft>
              <a:buSzPts val="1500"/>
              <a:buNone/>
              <a:defRPr sz="1600">
                <a:solidFill>
                  <a:schemeClr val="dk1"/>
                </a:solidFill>
                <a:latin typeface="Calibri"/>
                <a:ea typeface="Calibri"/>
                <a:cs typeface="Calibri"/>
                <a:sym typeface="Calibri"/>
              </a:defRPr>
            </a:lvl1pPr>
            <a:lvl2pPr indent="-342900" lvl="1" marL="914400" algn="l">
              <a:lnSpc>
                <a:spcPct val="90000"/>
              </a:lnSpc>
              <a:spcBef>
                <a:spcPts val="150"/>
              </a:spcBef>
              <a:spcAft>
                <a:spcPts val="0"/>
              </a:spcAft>
              <a:buSzPts val="1800"/>
              <a:buChar char="◦"/>
              <a:defRPr/>
            </a:lvl2pPr>
            <a:lvl3pPr indent="-295275" lvl="2" marL="1371600" algn="l">
              <a:lnSpc>
                <a:spcPct val="90000"/>
              </a:lnSpc>
              <a:spcBef>
                <a:spcPts val="300"/>
              </a:spcBef>
              <a:spcAft>
                <a:spcPts val="0"/>
              </a:spcAft>
              <a:buSzPts val="1050"/>
              <a:buChar char="◦"/>
              <a:defRPr/>
            </a:lvl3pPr>
            <a:lvl4pPr indent="-295275" lvl="3" marL="1828800" algn="l">
              <a:lnSpc>
                <a:spcPct val="90000"/>
              </a:lnSpc>
              <a:spcBef>
                <a:spcPts val="300"/>
              </a:spcBef>
              <a:spcAft>
                <a:spcPts val="0"/>
              </a:spcAft>
              <a:buSzPts val="1050"/>
              <a:buChar char="◦"/>
              <a:defRPr/>
            </a:lvl4pPr>
            <a:lvl5pPr indent="-295275" lvl="4" marL="2286000" algn="l">
              <a:lnSpc>
                <a:spcPct val="90000"/>
              </a:lnSpc>
              <a:spcBef>
                <a:spcPts val="300"/>
              </a:spcBef>
              <a:spcAft>
                <a:spcPts val="0"/>
              </a:spcAft>
              <a:buSzPts val="1050"/>
              <a:buChar char="◦"/>
              <a:defRPr/>
            </a:lvl5pPr>
            <a:lvl6pPr indent="-314325" lvl="5" marL="2743200" algn="l">
              <a:lnSpc>
                <a:spcPct val="90000"/>
              </a:lnSpc>
              <a:spcBef>
                <a:spcPts val="375"/>
              </a:spcBef>
              <a:spcAft>
                <a:spcPts val="0"/>
              </a:spcAft>
              <a:buSzPts val="1350"/>
              <a:buChar char="•"/>
              <a:defRPr/>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sp>
        <p:nvSpPr>
          <p:cNvPr id="94" name="Google Shape;94;p15"/>
          <p:cNvSpPr txBox="1"/>
          <p:nvPr>
            <p:ph idx="11" type="ftr"/>
          </p:nvPr>
        </p:nvSpPr>
        <p:spPr>
          <a:xfrm>
            <a:off x="1511298" y="4712208"/>
            <a:ext cx="7346248" cy="31073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5"/>
          <p:cNvSpPr txBox="1"/>
          <p:nvPr>
            <p:ph type="title"/>
          </p:nvPr>
        </p:nvSpPr>
        <p:spPr>
          <a:xfrm>
            <a:off x="1511299" y="216602"/>
            <a:ext cx="7346247" cy="64401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sz="24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96" name="Google Shape;96;p15"/>
          <p:cNvCxnSpPr/>
          <p:nvPr/>
        </p:nvCxnSpPr>
        <p:spPr>
          <a:xfrm>
            <a:off x="1511300" y="1039830"/>
            <a:ext cx="346098" cy="0"/>
          </a:xfrm>
          <a:prstGeom prst="straightConnector1">
            <a:avLst/>
          </a:prstGeom>
          <a:noFill/>
          <a:ln cap="flat" cmpd="sng" w="38100">
            <a:solidFill>
              <a:schemeClr val="accent4"/>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white">
  <p:cSld name="1 column - white">
    <p:spTree>
      <p:nvGrpSpPr>
        <p:cNvPr id="17" name="Shape 17"/>
        <p:cNvGrpSpPr/>
        <p:nvPr/>
      </p:nvGrpSpPr>
      <p:grpSpPr>
        <a:xfrm>
          <a:off x="0" y="0"/>
          <a:ext cx="0" cy="0"/>
          <a:chOff x="0" y="0"/>
          <a:chExt cx="0" cy="0"/>
        </a:xfrm>
      </p:grpSpPr>
      <p:sp>
        <p:nvSpPr>
          <p:cNvPr id="18" name="Google Shape;18;g127754d1522_0_38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85000"/>
              </a:lnSpc>
              <a:spcBef>
                <a:spcPts val="0"/>
              </a:spcBef>
              <a:spcAft>
                <a:spcPts val="0"/>
              </a:spcAft>
              <a:buClr>
                <a:schemeClr val="dk1"/>
              </a:buClr>
              <a:buSzPts val="18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9" name="Google Shape;19;g127754d1522_0_386"/>
          <p:cNvSpPr txBox="1"/>
          <p:nvPr>
            <p:ph idx="1" type="body"/>
          </p:nvPr>
        </p:nvSpPr>
        <p:spPr>
          <a:xfrm>
            <a:off x="358212" y="784900"/>
            <a:ext cx="8427300" cy="4027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360"/>
              </a:spcBef>
              <a:spcAft>
                <a:spcPts val="0"/>
              </a:spcAft>
              <a:buClr>
                <a:schemeClr val="dk1"/>
              </a:buClr>
              <a:buSzPts val="1800"/>
              <a:buChar char=" "/>
              <a:defRPr/>
            </a:lvl1pPr>
            <a:lvl2pPr indent="-342900" lvl="1" marL="914400" algn="l">
              <a:lnSpc>
                <a:spcPct val="90000"/>
              </a:lnSpc>
              <a:spcBef>
                <a:spcPts val="360"/>
              </a:spcBef>
              <a:spcAft>
                <a:spcPts val="0"/>
              </a:spcAft>
              <a:buClr>
                <a:schemeClr val="dk1"/>
              </a:buClr>
              <a:buSzPts val="1800"/>
              <a:buChar char="◦"/>
              <a:defRPr/>
            </a:lvl2pPr>
            <a:lvl3pPr indent="-342900" lvl="2" marL="1371600" algn="l">
              <a:lnSpc>
                <a:spcPct val="90000"/>
              </a:lnSpc>
              <a:spcBef>
                <a:spcPts val="360"/>
              </a:spcBef>
              <a:spcAft>
                <a:spcPts val="0"/>
              </a:spcAft>
              <a:buClr>
                <a:schemeClr val="dk1"/>
              </a:buClr>
              <a:buSzPts val="1800"/>
              <a:buChar char="◦"/>
              <a:defRPr/>
            </a:lvl3pPr>
            <a:lvl4pPr indent="-342900" lvl="3" marL="1828800" algn="l">
              <a:lnSpc>
                <a:spcPct val="90000"/>
              </a:lnSpc>
              <a:spcBef>
                <a:spcPts val="360"/>
              </a:spcBef>
              <a:spcAft>
                <a:spcPts val="0"/>
              </a:spcAft>
              <a:buClr>
                <a:schemeClr val="dk1"/>
              </a:buClr>
              <a:buSzPts val="1800"/>
              <a:buChar char="◦"/>
              <a:defRPr/>
            </a:lvl4pPr>
            <a:lvl5pPr indent="-342900" lvl="4" marL="2286000" algn="l">
              <a:lnSpc>
                <a:spcPct val="90000"/>
              </a:lnSpc>
              <a:spcBef>
                <a:spcPts val="360"/>
              </a:spcBef>
              <a:spcAft>
                <a:spcPts val="0"/>
              </a:spcAft>
              <a:buClr>
                <a:schemeClr val="dk1"/>
              </a:buClr>
              <a:buSzPts val="1800"/>
              <a:buChar char="◦"/>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6"/>
          <p:cNvSpPr txBox="1"/>
          <p:nvPr>
            <p:ph type="title"/>
          </p:nvPr>
        </p:nvSpPr>
        <p:spPr>
          <a:xfrm>
            <a:off x="248841" y="209551"/>
            <a:ext cx="7543800" cy="554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2" name="Google Shape;22;p6"/>
          <p:cNvSpPr txBox="1"/>
          <p:nvPr>
            <p:ph idx="1" type="body"/>
          </p:nvPr>
        </p:nvSpPr>
        <p:spPr>
          <a:xfrm>
            <a:off x="373856" y="873919"/>
            <a:ext cx="7543800" cy="30171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 name="Google Shape;23;p6"/>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Slide - Text 2" showMasterSp="0" type="tx">
  <p:cSld name="TITLE_AND_BODY">
    <p:spTree>
      <p:nvGrpSpPr>
        <p:cNvPr id="26" name="Shape 26"/>
        <p:cNvGrpSpPr/>
        <p:nvPr/>
      </p:nvGrpSpPr>
      <p:grpSpPr>
        <a:xfrm>
          <a:off x="0" y="0"/>
          <a:ext cx="0" cy="0"/>
          <a:chOff x="0" y="0"/>
          <a:chExt cx="0" cy="0"/>
        </a:xfrm>
      </p:grpSpPr>
      <p:sp>
        <p:nvSpPr>
          <p:cNvPr id="27" name="Google Shape;27;p16"/>
          <p:cNvSpPr/>
          <p:nvPr/>
        </p:nvSpPr>
        <p:spPr>
          <a:xfrm>
            <a:off x="0" y="4729160"/>
            <a:ext cx="9144000" cy="414341"/>
          </a:xfrm>
          <a:prstGeom prst="rect">
            <a:avLst/>
          </a:prstGeom>
          <a:solidFill>
            <a:srgbClr val="005AA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16"/>
          <p:cNvSpPr/>
          <p:nvPr/>
        </p:nvSpPr>
        <p:spPr>
          <a:xfrm>
            <a:off x="0" y="4679153"/>
            <a:ext cx="9144000" cy="50007"/>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 name="Google Shape;29;p16"/>
          <p:cNvCxnSpPr/>
          <p:nvPr/>
        </p:nvCxnSpPr>
        <p:spPr>
          <a:xfrm>
            <a:off x="185737" y="764381"/>
            <a:ext cx="8426054" cy="1"/>
          </a:xfrm>
          <a:prstGeom prst="straightConnector1">
            <a:avLst/>
          </a:prstGeom>
          <a:noFill/>
          <a:ln cap="flat" cmpd="sng" w="9525">
            <a:solidFill>
              <a:srgbClr val="7F7F7F"/>
            </a:solidFill>
            <a:prstDash val="solid"/>
            <a:round/>
            <a:headEnd len="sm" w="sm" type="none"/>
            <a:tailEnd len="sm" w="sm" type="none"/>
          </a:ln>
        </p:spPr>
      </p:cxnSp>
      <p:pic>
        <p:nvPicPr>
          <p:cNvPr descr="Picture 3" id="30" name="Google Shape;30;p16"/>
          <p:cNvPicPr preferRelativeResize="0"/>
          <p:nvPr/>
        </p:nvPicPr>
        <p:blipFill rotWithShape="1">
          <a:blip r:embed="rId2">
            <a:alphaModFix/>
          </a:blip>
          <a:srcRect b="0" l="0" r="0" t="0"/>
          <a:stretch/>
        </p:blipFill>
        <p:spPr>
          <a:xfrm>
            <a:off x="7792640" y="4779166"/>
            <a:ext cx="1226344" cy="306996"/>
          </a:xfrm>
          <a:prstGeom prst="rect">
            <a:avLst/>
          </a:prstGeom>
          <a:noFill/>
          <a:ln>
            <a:noFill/>
          </a:ln>
        </p:spPr>
      </p:pic>
      <p:sp>
        <p:nvSpPr>
          <p:cNvPr id="31" name="Google Shape;31;p16"/>
          <p:cNvSpPr txBox="1"/>
          <p:nvPr>
            <p:ph type="title"/>
          </p:nvPr>
        </p:nvSpPr>
        <p:spPr>
          <a:xfrm>
            <a:off x="457203" y="1"/>
            <a:ext cx="7323222" cy="651710"/>
          </a:xfrm>
          <a:prstGeom prst="rect">
            <a:avLst/>
          </a:prstGeom>
          <a:solidFill>
            <a:srgbClr val="0079C1"/>
          </a:solid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1400"/>
              <a:buNone/>
              <a:defRPr sz="160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2" name="Google Shape;32;p16"/>
          <p:cNvSpPr txBox="1"/>
          <p:nvPr>
            <p:ph idx="1" type="body"/>
          </p:nvPr>
        </p:nvSpPr>
        <p:spPr>
          <a:xfrm>
            <a:off x="446090" y="852238"/>
            <a:ext cx="8371341" cy="3889854"/>
          </a:xfrm>
          <a:prstGeom prst="rect">
            <a:avLst/>
          </a:prstGeom>
          <a:noFill/>
          <a:ln>
            <a:noFill/>
          </a:ln>
        </p:spPr>
        <p:txBody>
          <a:bodyPr anchorCtr="0" anchor="t" bIns="45700" lIns="0" spcFirstLastPara="1" rIns="0" wrap="square" tIns="45700">
            <a:normAutofit/>
          </a:bodyPr>
          <a:lstStyle>
            <a:lvl1pPr indent="-323850" lvl="0" marL="457200" algn="l">
              <a:lnSpc>
                <a:spcPct val="90000"/>
              </a:lnSpc>
              <a:spcBef>
                <a:spcPts val="900"/>
              </a:spcBef>
              <a:spcAft>
                <a:spcPts val="0"/>
              </a:spcAft>
              <a:buSzPts val="1500"/>
              <a:buChar char=" "/>
              <a:defRPr sz="1400"/>
            </a:lvl1pPr>
            <a:lvl2pPr indent="-342900" lvl="1" marL="914400" algn="l">
              <a:lnSpc>
                <a:spcPct val="90000"/>
              </a:lnSpc>
              <a:spcBef>
                <a:spcPts val="150"/>
              </a:spcBef>
              <a:spcAft>
                <a:spcPts val="0"/>
              </a:spcAft>
              <a:buSzPts val="1800"/>
              <a:buChar char="◦"/>
              <a:defRPr sz="1400"/>
            </a:lvl2pPr>
            <a:lvl3pPr indent="-295275" lvl="2" marL="1371600" algn="l">
              <a:lnSpc>
                <a:spcPct val="90000"/>
              </a:lnSpc>
              <a:spcBef>
                <a:spcPts val="300"/>
              </a:spcBef>
              <a:spcAft>
                <a:spcPts val="0"/>
              </a:spcAft>
              <a:buSzPts val="1050"/>
              <a:buChar char="◦"/>
              <a:defRPr sz="1400"/>
            </a:lvl3pPr>
            <a:lvl4pPr indent="-295275" lvl="3" marL="1828800" algn="l">
              <a:lnSpc>
                <a:spcPct val="90000"/>
              </a:lnSpc>
              <a:spcBef>
                <a:spcPts val="300"/>
              </a:spcBef>
              <a:spcAft>
                <a:spcPts val="0"/>
              </a:spcAft>
              <a:buSzPts val="1050"/>
              <a:buChar char="◦"/>
              <a:defRPr sz="1400"/>
            </a:lvl4pPr>
            <a:lvl5pPr indent="-295275" lvl="4" marL="2286000" algn="l">
              <a:lnSpc>
                <a:spcPct val="90000"/>
              </a:lnSpc>
              <a:spcBef>
                <a:spcPts val="300"/>
              </a:spcBef>
              <a:spcAft>
                <a:spcPts val="0"/>
              </a:spcAft>
              <a:buSzPts val="1050"/>
              <a:buChar char="◦"/>
              <a:defRPr sz="1400"/>
            </a:lvl5pPr>
            <a:lvl6pPr indent="-314325" lvl="5" marL="2743200" algn="l">
              <a:lnSpc>
                <a:spcPct val="90000"/>
              </a:lnSpc>
              <a:spcBef>
                <a:spcPts val="375"/>
              </a:spcBef>
              <a:spcAft>
                <a:spcPts val="0"/>
              </a:spcAft>
              <a:buSzPts val="1350"/>
              <a:buChar char="•"/>
              <a:defRPr/>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sp>
        <p:nvSpPr>
          <p:cNvPr id="33" name="Google Shape;33;p16"/>
          <p:cNvSpPr txBox="1"/>
          <p:nvPr>
            <p:ph idx="12" type="sldNum"/>
          </p:nvPr>
        </p:nvSpPr>
        <p:spPr>
          <a:xfrm>
            <a:off x="4946039" y="4910674"/>
            <a:ext cx="244426" cy="241648"/>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9"/>
          <p:cNvSpPr txBox="1"/>
          <p:nvPr>
            <p:ph type="title"/>
          </p:nvPr>
        </p:nvSpPr>
        <p:spPr>
          <a:xfrm>
            <a:off x="248841" y="209551"/>
            <a:ext cx="7543800" cy="554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6" name="Google Shape;36;p9"/>
          <p:cNvSpPr txBox="1"/>
          <p:nvPr>
            <p:ph idx="1" type="body"/>
          </p:nvPr>
        </p:nvSpPr>
        <p:spPr>
          <a:xfrm>
            <a:off x="373856" y="873919"/>
            <a:ext cx="3714900" cy="30171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 name="Google Shape;37;p9"/>
          <p:cNvSpPr txBox="1"/>
          <p:nvPr>
            <p:ph idx="2" type="body"/>
          </p:nvPr>
        </p:nvSpPr>
        <p:spPr>
          <a:xfrm>
            <a:off x="4202906" y="873919"/>
            <a:ext cx="3714900" cy="30171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 name="Google Shape;38;p9"/>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41" name="Shape 41"/>
        <p:cNvGrpSpPr/>
        <p:nvPr/>
      </p:nvGrpSpPr>
      <p:grpSpPr>
        <a:xfrm>
          <a:off x="0" y="0"/>
          <a:ext cx="0" cy="0"/>
          <a:chOff x="0" y="0"/>
          <a:chExt cx="0" cy="0"/>
        </a:xfrm>
      </p:grpSpPr>
      <p:sp>
        <p:nvSpPr>
          <p:cNvPr id="42" name="Google Shape;42;p5"/>
          <p:cNvSpPr/>
          <p:nvPr/>
        </p:nvSpPr>
        <p:spPr>
          <a:xfrm>
            <a:off x="2382" y="4401879"/>
            <a:ext cx="9141619" cy="741621"/>
          </a:xfrm>
          <a:prstGeom prst="rect">
            <a:avLst/>
          </a:prstGeom>
          <a:solidFill>
            <a:srgbClr val="005A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
          <p:cNvSpPr/>
          <p:nvPr/>
        </p:nvSpPr>
        <p:spPr>
          <a:xfrm>
            <a:off x="0" y="4353873"/>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
          <p:cNvSpPr txBox="1"/>
          <p:nvPr>
            <p:ph type="ctrTitle"/>
          </p:nvPr>
        </p:nvSpPr>
        <p:spPr>
          <a:xfrm>
            <a:off x="974324" y="1817821"/>
            <a:ext cx="7543800" cy="925829"/>
          </a:xfrm>
          <a:prstGeom prst="rect">
            <a:avLst/>
          </a:prstGeom>
          <a:noFill/>
          <a:ln>
            <a:noFill/>
          </a:ln>
        </p:spPr>
        <p:txBody>
          <a:bodyPr anchorCtr="0" anchor="b" bIns="45700" lIns="91425" spcFirstLastPara="1" rIns="91425" wrap="square" tIns="45700">
            <a:normAutofit/>
          </a:bodyPr>
          <a:lstStyle>
            <a:lvl1pPr lvl="0" algn="ctr">
              <a:lnSpc>
                <a:spcPct val="85000"/>
              </a:lnSpc>
              <a:spcBef>
                <a:spcPts val="0"/>
              </a:spcBef>
              <a:spcAft>
                <a:spcPts val="0"/>
              </a:spcAft>
              <a:buSzPts val="1400"/>
              <a:buNone/>
              <a:defRPr sz="4500">
                <a:solidFill>
                  <a:schemeClr val="dk1"/>
                </a:solidFill>
                <a:latin typeface="Arial"/>
                <a:ea typeface="Arial"/>
                <a:cs typeface="Arial"/>
                <a:sym typeface="Aria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5" name="Google Shape;45;p5"/>
          <p:cNvSpPr txBox="1"/>
          <p:nvPr>
            <p:ph idx="1" type="subTitle"/>
          </p:nvPr>
        </p:nvSpPr>
        <p:spPr>
          <a:xfrm>
            <a:off x="974324" y="2846519"/>
            <a:ext cx="7543800" cy="85725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900"/>
              </a:spcBef>
              <a:spcAft>
                <a:spcPts val="0"/>
              </a:spcAft>
              <a:buSzPts val="1500"/>
              <a:buNone/>
              <a:defRPr sz="1800" cap="none">
                <a:solidFill>
                  <a:schemeClr val="lt2"/>
                </a:solidFill>
                <a:latin typeface="Arial"/>
                <a:ea typeface="Arial"/>
                <a:cs typeface="Arial"/>
                <a:sym typeface="Arial"/>
              </a:defRPr>
            </a:lvl1pPr>
            <a:lvl2pPr lvl="1" algn="ctr">
              <a:lnSpc>
                <a:spcPct val="90000"/>
              </a:lnSpc>
              <a:spcBef>
                <a:spcPts val="150"/>
              </a:spcBef>
              <a:spcAft>
                <a:spcPts val="0"/>
              </a:spcAft>
              <a:buSzPts val="1800"/>
              <a:buNone/>
              <a:defRPr sz="1800"/>
            </a:lvl2pPr>
            <a:lvl3pPr lvl="2" algn="ctr">
              <a:lnSpc>
                <a:spcPct val="90000"/>
              </a:lnSpc>
              <a:spcBef>
                <a:spcPts val="300"/>
              </a:spcBef>
              <a:spcAft>
                <a:spcPts val="0"/>
              </a:spcAft>
              <a:buSzPts val="1050"/>
              <a:buNone/>
              <a:defRPr sz="1800"/>
            </a:lvl3pPr>
            <a:lvl4pPr lvl="3" algn="ctr">
              <a:lnSpc>
                <a:spcPct val="90000"/>
              </a:lnSpc>
              <a:spcBef>
                <a:spcPts val="300"/>
              </a:spcBef>
              <a:spcAft>
                <a:spcPts val="0"/>
              </a:spcAft>
              <a:buSzPts val="1050"/>
              <a:buNone/>
              <a:defRPr sz="1500"/>
            </a:lvl4pPr>
            <a:lvl5pPr lvl="4" algn="ctr">
              <a:lnSpc>
                <a:spcPct val="90000"/>
              </a:lnSpc>
              <a:spcBef>
                <a:spcPts val="300"/>
              </a:spcBef>
              <a:spcAft>
                <a:spcPts val="0"/>
              </a:spcAft>
              <a:buSzPts val="1050"/>
              <a:buNone/>
              <a:defRPr sz="1500"/>
            </a:lvl5pPr>
            <a:lvl6pPr lvl="5" algn="ctr">
              <a:lnSpc>
                <a:spcPct val="90000"/>
              </a:lnSpc>
              <a:spcBef>
                <a:spcPts val="375"/>
              </a:spcBef>
              <a:spcAft>
                <a:spcPts val="0"/>
              </a:spcAft>
              <a:buSzPts val="1350"/>
              <a:buNone/>
              <a:defRPr sz="1500"/>
            </a:lvl6pPr>
            <a:lvl7pPr lvl="6" algn="ctr">
              <a:lnSpc>
                <a:spcPct val="90000"/>
              </a:lnSpc>
              <a:spcBef>
                <a:spcPts val="375"/>
              </a:spcBef>
              <a:spcAft>
                <a:spcPts val="0"/>
              </a:spcAft>
              <a:buSzPts val="1350"/>
              <a:buNone/>
              <a:defRPr sz="1500"/>
            </a:lvl7pPr>
            <a:lvl8pPr lvl="7" algn="ctr">
              <a:lnSpc>
                <a:spcPct val="90000"/>
              </a:lnSpc>
              <a:spcBef>
                <a:spcPts val="375"/>
              </a:spcBef>
              <a:spcAft>
                <a:spcPts val="0"/>
              </a:spcAft>
              <a:buSzPts val="1350"/>
              <a:buNone/>
              <a:defRPr sz="1500"/>
            </a:lvl8pPr>
            <a:lvl9pPr lvl="8" algn="ctr">
              <a:lnSpc>
                <a:spcPct val="90000"/>
              </a:lnSpc>
              <a:spcBef>
                <a:spcPts val="375"/>
              </a:spcBef>
              <a:spcAft>
                <a:spcPts val="0"/>
              </a:spcAft>
              <a:buSzPts val="1350"/>
              <a:buNone/>
              <a:defRPr sz="1500"/>
            </a:lvl9pPr>
          </a:lstStyle>
          <a:p/>
        </p:txBody>
      </p:sp>
      <p:cxnSp>
        <p:nvCxnSpPr>
          <p:cNvPr id="46" name="Google Shape;46;p5"/>
          <p:cNvCxnSpPr/>
          <p:nvPr/>
        </p:nvCxnSpPr>
        <p:spPr>
          <a:xfrm>
            <a:off x="1042904" y="2743650"/>
            <a:ext cx="7406640" cy="0"/>
          </a:xfrm>
          <a:prstGeom prst="straightConnector1">
            <a:avLst/>
          </a:prstGeom>
          <a:noFill/>
          <a:ln cap="flat" cmpd="sng" w="9525">
            <a:solidFill>
              <a:srgbClr val="7F7F7F"/>
            </a:solidFill>
            <a:prstDash val="solid"/>
            <a:round/>
            <a:headEnd len="sm" w="sm" type="none"/>
            <a:tailEnd len="sm" w="sm" type="none"/>
          </a:ln>
        </p:spPr>
      </p:cxnSp>
      <p:pic>
        <p:nvPicPr>
          <p:cNvPr id="47" name="Google Shape;47;p5"/>
          <p:cNvPicPr preferRelativeResize="0"/>
          <p:nvPr/>
        </p:nvPicPr>
        <p:blipFill rotWithShape="1">
          <a:blip r:embed="rId2">
            <a:alphaModFix/>
          </a:blip>
          <a:srcRect b="0" l="0" r="0" t="0"/>
          <a:stretch/>
        </p:blipFill>
        <p:spPr>
          <a:xfrm>
            <a:off x="180671" y="180689"/>
            <a:ext cx="3193992" cy="799386"/>
          </a:xfrm>
          <a:prstGeom prst="rect">
            <a:avLst/>
          </a:prstGeom>
          <a:noFill/>
          <a:ln>
            <a:noFill/>
          </a:ln>
        </p:spPr>
      </p:pic>
      <p:sp>
        <p:nvSpPr>
          <p:cNvPr id="48" name="Google Shape;48;p5"/>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
          <p:cNvSpPr txBox="1"/>
          <p:nvPr>
            <p:ph idx="12" type="sldNum"/>
          </p:nvPr>
        </p:nvSpPr>
        <p:spPr>
          <a:xfrm>
            <a:off x="8120363" y="4835128"/>
            <a:ext cx="984019"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0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8"/>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sz="45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3" name="Google Shape;53;p8"/>
          <p:cNvSpPr txBox="1"/>
          <p:nvPr>
            <p:ph idx="1" type="body"/>
          </p:nvPr>
        </p:nvSpPr>
        <p:spPr>
          <a:xfrm>
            <a:off x="623888" y="3442098"/>
            <a:ext cx="7886700" cy="11250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900"/>
              </a:spcBef>
              <a:spcAft>
                <a:spcPts val="0"/>
              </a:spcAft>
              <a:buSzPts val="1800"/>
              <a:buNone/>
              <a:defRPr sz="1800"/>
            </a:lvl1pPr>
            <a:lvl2pPr indent="-228600" lvl="1" marL="914400" algn="l">
              <a:lnSpc>
                <a:spcPct val="90000"/>
              </a:lnSpc>
              <a:spcBef>
                <a:spcPts val="150"/>
              </a:spcBef>
              <a:spcAft>
                <a:spcPts val="0"/>
              </a:spcAft>
              <a:buSzPts val="1500"/>
              <a:buNone/>
              <a:defRPr sz="1500"/>
            </a:lvl2pPr>
            <a:lvl3pPr indent="-228600" lvl="2" marL="1371600" algn="l">
              <a:lnSpc>
                <a:spcPct val="90000"/>
              </a:lnSpc>
              <a:spcBef>
                <a:spcPts val="300"/>
              </a:spcBef>
              <a:spcAft>
                <a:spcPts val="0"/>
              </a:spcAft>
              <a:buSzPts val="1350"/>
              <a:buNone/>
              <a:defRPr sz="1350"/>
            </a:lvl3pPr>
            <a:lvl4pPr indent="-228600" lvl="3" marL="1828800" algn="l">
              <a:lnSpc>
                <a:spcPct val="90000"/>
              </a:lnSpc>
              <a:spcBef>
                <a:spcPts val="300"/>
              </a:spcBef>
              <a:spcAft>
                <a:spcPts val="0"/>
              </a:spcAft>
              <a:buSzPts val="1200"/>
              <a:buNone/>
              <a:defRPr sz="1200"/>
            </a:lvl4pPr>
            <a:lvl5pPr indent="-228600" lvl="4" marL="2286000" algn="l">
              <a:lnSpc>
                <a:spcPct val="90000"/>
              </a:lnSpc>
              <a:spcBef>
                <a:spcPts val="300"/>
              </a:spcBef>
              <a:spcAft>
                <a:spcPts val="0"/>
              </a:spcAft>
              <a:buSzPts val="1200"/>
              <a:buNone/>
              <a:defRPr sz="1200"/>
            </a:lvl5pPr>
            <a:lvl6pPr indent="-228600" lvl="5" marL="2743200" algn="l">
              <a:lnSpc>
                <a:spcPct val="90000"/>
              </a:lnSpc>
              <a:spcBef>
                <a:spcPts val="375"/>
              </a:spcBef>
              <a:spcAft>
                <a:spcPts val="0"/>
              </a:spcAft>
              <a:buClr>
                <a:schemeClr val="dk1"/>
              </a:buClr>
              <a:buSzPts val="1200"/>
              <a:buNone/>
              <a:defRPr sz="1200"/>
            </a:lvl6pPr>
            <a:lvl7pPr indent="-228600" lvl="6" marL="3200400" algn="l">
              <a:lnSpc>
                <a:spcPct val="90000"/>
              </a:lnSpc>
              <a:spcBef>
                <a:spcPts val="375"/>
              </a:spcBef>
              <a:spcAft>
                <a:spcPts val="0"/>
              </a:spcAft>
              <a:buClr>
                <a:schemeClr val="dk1"/>
              </a:buClr>
              <a:buSzPts val="1200"/>
              <a:buNone/>
              <a:defRPr sz="1200"/>
            </a:lvl7pPr>
            <a:lvl8pPr indent="-228600" lvl="7" marL="3657600" algn="l">
              <a:lnSpc>
                <a:spcPct val="90000"/>
              </a:lnSpc>
              <a:spcBef>
                <a:spcPts val="375"/>
              </a:spcBef>
              <a:spcAft>
                <a:spcPts val="0"/>
              </a:spcAft>
              <a:buClr>
                <a:schemeClr val="dk1"/>
              </a:buClr>
              <a:buSzPts val="1200"/>
              <a:buNone/>
              <a:defRPr sz="1200"/>
            </a:lvl8pPr>
            <a:lvl9pPr indent="-228600" lvl="8" marL="4114800" algn="l">
              <a:lnSpc>
                <a:spcPct val="90000"/>
              </a:lnSpc>
              <a:spcBef>
                <a:spcPts val="375"/>
              </a:spcBef>
              <a:spcAft>
                <a:spcPts val="0"/>
              </a:spcAft>
              <a:buClr>
                <a:schemeClr val="dk1"/>
              </a:buClr>
              <a:buSzPts val="1200"/>
              <a:buNone/>
              <a:defRPr sz="1200"/>
            </a:lvl9pPr>
          </a:lstStyle>
          <a:p/>
        </p:txBody>
      </p:sp>
      <p:sp>
        <p:nvSpPr>
          <p:cNvPr id="54" name="Google Shape;54;p8"/>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0"/>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sz="24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9" name="Google Shape;59;p10"/>
          <p:cNvSpPr txBox="1"/>
          <p:nvPr>
            <p:ph idx="1" type="body"/>
          </p:nvPr>
        </p:nvSpPr>
        <p:spPr>
          <a:xfrm>
            <a:off x="3887391" y="740569"/>
            <a:ext cx="4629300" cy="3655200"/>
          </a:xfrm>
          <a:prstGeom prst="rect">
            <a:avLst/>
          </a:prstGeom>
          <a:noFill/>
          <a:ln>
            <a:noFill/>
          </a:ln>
        </p:spPr>
        <p:txBody>
          <a:bodyPr anchorCtr="0" anchor="t" bIns="45700" lIns="0" spcFirstLastPara="1" rIns="0" wrap="square" tIns="45700">
            <a:noAutofit/>
          </a:bodyPr>
          <a:lstStyle>
            <a:lvl1pPr indent="-381000" lvl="0" marL="457200" algn="l">
              <a:lnSpc>
                <a:spcPct val="90000"/>
              </a:lnSpc>
              <a:spcBef>
                <a:spcPts val="900"/>
              </a:spcBef>
              <a:spcAft>
                <a:spcPts val="0"/>
              </a:spcAft>
              <a:buSzPts val="2400"/>
              <a:buChar char=" "/>
              <a:defRPr sz="2400"/>
            </a:lvl1pPr>
            <a:lvl2pPr indent="-361950" lvl="1" marL="914400" algn="l">
              <a:lnSpc>
                <a:spcPct val="90000"/>
              </a:lnSpc>
              <a:spcBef>
                <a:spcPts val="150"/>
              </a:spcBef>
              <a:spcAft>
                <a:spcPts val="0"/>
              </a:spcAft>
              <a:buSzPts val="2100"/>
              <a:buChar char="◦"/>
              <a:defRPr sz="2100"/>
            </a:lvl2pPr>
            <a:lvl3pPr indent="-342900" lvl="2" marL="1371600" algn="l">
              <a:lnSpc>
                <a:spcPct val="90000"/>
              </a:lnSpc>
              <a:spcBef>
                <a:spcPts val="300"/>
              </a:spcBef>
              <a:spcAft>
                <a:spcPts val="0"/>
              </a:spcAft>
              <a:buSzPts val="1800"/>
              <a:buChar char="◦"/>
              <a:defRPr sz="1800"/>
            </a:lvl3pPr>
            <a:lvl4pPr indent="-323850" lvl="3" marL="1828800" algn="l">
              <a:lnSpc>
                <a:spcPct val="90000"/>
              </a:lnSpc>
              <a:spcBef>
                <a:spcPts val="300"/>
              </a:spcBef>
              <a:spcAft>
                <a:spcPts val="0"/>
              </a:spcAft>
              <a:buSzPts val="1500"/>
              <a:buChar char="◦"/>
              <a:defRPr sz="1500"/>
            </a:lvl4pPr>
            <a:lvl5pPr indent="-323850" lvl="4" marL="2286000" algn="l">
              <a:lnSpc>
                <a:spcPct val="90000"/>
              </a:lnSpc>
              <a:spcBef>
                <a:spcPts val="300"/>
              </a:spcBef>
              <a:spcAft>
                <a:spcPts val="0"/>
              </a:spcAft>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0" name="Google Shape;60;p10"/>
          <p:cNvSpPr txBox="1"/>
          <p:nvPr>
            <p:ph idx="2" type="body"/>
          </p:nvPr>
        </p:nvSpPr>
        <p:spPr>
          <a:xfrm>
            <a:off x="629841" y="1543050"/>
            <a:ext cx="2949300" cy="28587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900"/>
              </a:spcBef>
              <a:spcAft>
                <a:spcPts val="0"/>
              </a:spcAft>
              <a:buSzPts val="1200"/>
              <a:buNone/>
              <a:defRPr sz="1200"/>
            </a:lvl1pPr>
            <a:lvl2pPr indent="-228600" lvl="1" marL="914400" algn="l">
              <a:lnSpc>
                <a:spcPct val="90000"/>
              </a:lnSpc>
              <a:spcBef>
                <a:spcPts val="150"/>
              </a:spcBef>
              <a:spcAft>
                <a:spcPts val="0"/>
              </a:spcAft>
              <a:buSzPts val="1050"/>
              <a:buNone/>
              <a:defRPr sz="1050"/>
            </a:lvl2pPr>
            <a:lvl3pPr indent="-228600" lvl="2" marL="1371600" algn="l">
              <a:lnSpc>
                <a:spcPct val="90000"/>
              </a:lnSpc>
              <a:spcBef>
                <a:spcPts val="300"/>
              </a:spcBef>
              <a:spcAft>
                <a:spcPts val="0"/>
              </a:spcAft>
              <a:buSzPts val="900"/>
              <a:buNone/>
              <a:defRPr sz="900"/>
            </a:lvl3pPr>
            <a:lvl4pPr indent="-228600" lvl="3" marL="1828800" algn="l">
              <a:lnSpc>
                <a:spcPct val="90000"/>
              </a:lnSpc>
              <a:spcBef>
                <a:spcPts val="300"/>
              </a:spcBef>
              <a:spcAft>
                <a:spcPts val="0"/>
              </a:spcAft>
              <a:buSzPts val="750"/>
              <a:buNone/>
              <a:defRPr sz="750"/>
            </a:lvl4pPr>
            <a:lvl5pPr indent="-228600" lvl="4" marL="2286000" algn="l">
              <a:lnSpc>
                <a:spcPct val="90000"/>
              </a:lnSpc>
              <a:spcBef>
                <a:spcPts val="300"/>
              </a:spcBef>
              <a:spcAft>
                <a:spcPts val="0"/>
              </a:spcAft>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1" name="Google Shape;61;p10"/>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1"/>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SzPts val="1400"/>
              <a:buNone/>
              <a:defRPr sz="24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66" name="Google Shape;66;p11"/>
          <p:cNvSpPr/>
          <p:nvPr>
            <p:ph idx="2" type="pic"/>
          </p:nvPr>
        </p:nvSpPr>
        <p:spPr>
          <a:xfrm>
            <a:off x="3887391" y="740569"/>
            <a:ext cx="4629300" cy="3655200"/>
          </a:xfrm>
          <a:prstGeom prst="rect">
            <a:avLst/>
          </a:prstGeom>
          <a:noFill/>
          <a:ln>
            <a:noFill/>
          </a:ln>
        </p:spPr>
      </p:sp>
      <p:sp>
        <p:nvSpPr>
          <p:cNvPr id="67" name="Google Shape;67;p11"/>
          <p:cNvSpPr txBox="1"/>
          <p:nvPr>
            <p:ph idx="1" type="body"/>
          </p:nvPr>
        </p:nvSpPr>
        <p:spPr>
          <a:xfrm>
            <a:off x="629841" y="1543050"/>
            <a:ext cx="2949300" cy="28587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900"/>
              </a:spcBef>
              <a:spcAft>
                <a:spcPts val="0"/>
              </a:spcAft>
              <a:buSzPts val="1200"/>
              <a:buNone/>
              <a:defRPr sz="1200"/>
            </a:lvl1pPr>
            <a:lvl2pPr indent="-228600" lvl="1" marL="914400" algn="l">
              <a:lnSpc>
                <a:spcPct val="90000"/>
              </a:lnSpc>
              <a:spcBef>
                <a:spcPts val="150"/>
              </a:spcBef>
              <a:spcAft>
                <a:spcPts val="0"/>
              </a:spcAft>
              <a:buSzPts val="1050"/>
              <a:buNone/>
              <a:defRPr sz="1050"/>
            </a:lvl2pPr>
            <a:lvl3pPr indent="-228600" lvl="2" marL="1371600" algn="l">
              <a:lnSpc>
                <a:spcPct val="90000"/>
              </a:lnSpc>
              <a:spcBef>
                <a:spcPts val="300"/>
              </a:spcBef>
              <a:spcAft>
                <a:spcPts val="0"/>
              </a:spcAft>
              <a:buSzPts val="900"/>
              <a:buNone/>
              <a:defRPr sz="900"/>
            </a:lvl3pPr>
            <a:lvl4pPr indent="-228600" lvl="3" marL="1828800" algn="l">
              <a:lnSpc>
                <a:spcPct val="90000"/>
              </a:lnSpc>
              <a:spcBef>
                <a:spcPts val="300"/>
              </a:spcBef>
              <a:spcAft>
                <a:spcPts val="0"/>
              </a:spcAft>
              <a:buSzPts val="750"/>
              <a:buNone/>
              <a:defRPr sz="750"/>
            </a:lvl4pPr>
            <a:lvl5pPr indent="-228600" lvl="4" marL="2286000" algn="l">
              <a:lnSpc>
                <a:spcPct val="90000"/>
              </a:lnSpc>
              <a:spcBef>
                <a:spcPts val="300"/>
              </a:spcBef>
              <a:spcAft>
                <a:spcPts val="0"/>
              </a:spcAft>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8" name="Google Shape;68;p11"/>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4"/>
          <p:cNvPicPr preferRelativeResize="0"/>
          <p:nvPr/>
        </p:nvPicPr>
        <p:blipFill rotWithShape="1">
          <a:blip r:embed="rId1">
            <a:alphaModFix/>
          </a:blip>
          <a:srcRect b="0" l="0" r="0" t="0"/>
          <a:stretch/>
        </p:blipFill>
        <p:spPr>
          <a:xfrm>
            <a:off x="1588" y="1588"/>
            <a:ext cx="1588" cy="1588"/>
          </a:xfrm>
          <a:prstGeom prst="rect">
            <a:avLst/>
          </a:prstGeom>
          <a:noFill/>
          <a:ln>
            <a:noFill/>
          </a:ln>
        </p:spPr>
      </p:pic>
      <p:sp>
        <p:nvSpPr>
          <p:cNvPr id="7" name="Google Shape;7;p4"/>
          <p:cNvSpPr/>
          <p:nvPr/>
        </p:nvSpPr>
        <p:spPr>
          <a:xfrm>
            <a:off x="0" y="4729160"/>
            <a:ext cx="9144000" cy="414300"/>
          </a:xfrm>
          <a:prstGeom prst="rect">
            <a:avLst/>
          </a:prstGeom>
          <a:solidFill>
            <a:srgbClr val="005A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 name="Google Shape;8;p4"/>
          <p:cNvSpPr/>
          <p:nvPr/>
        </p:nvSpPr>
        <p:spPr>
          <a:xfrm>
            <a:off x="0" y="4679154"/>
            <a:ext cx="9144000" cy="50100"/>
          </a:xfrm>
          <a:prstGeom prst="rect">
            <a:avLst/>
          </a:prstGeom>
          <a:solidFill>
            <a:srgbClr val="12416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 name="Google Shape;9;p4"/>
          <p:cNvCxnSpPr/>
          <p:nvPr/>
        </p:nvCxnSpPr>
        <p:spPr>
          <a:xfrm>
            <a:off x="185737" y="764381"/>
            <a:ext cx="8426100" cy="0"/>
          </a:xfrm>
          <a:prstGeom prst="straightConnector1">
            <a:avLst/>
          </a:prstGeom>
          <a:noFill/>
          <a:ln cap="flat" cmpd="sng" w="9525">
            <a:solidFill>
              <a:srgbClr val="7F7F7F"/>
            </a:solidFill>
            <a:prstDash val="solid"/>
            <a:round/>
            <a:headEnd len="sm" w="sm" type="none"/>
            <a:tailEnd len="sm" w="sm" type="none"/>
          </a:ln>
        </p:spPr>
      </p:cxnSp>
      <p:sp>
        <p:nvSpPr>
          <p:cNvPr id="10" name="Google Shape;10;p4"/>
          <p:cNvSpPr txBox="1"/>
          <p:nvPr>
            <p:ph type="title"/>
          </p:nvPr>
        </p:nvSpPr>
        <p:spPr>
          <a:xfrm>
            <a:off x="248841" y="209551"/>
            <a:ext cx="7543800" cy="5547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Clr>
                <a:srgbClr val="000000"/>
              </a:buClr>
              <a:buSzPts val="1400"/>
              <a:buFont typeface="Arial"/>
              <a:buNone/>
              <a:defRPr b="0" i="0" sz="3600" u="none" cap="none" strike="noStrike">
                <a:solidFill>
                  <a:srgbClr val="404040"/>
                </a:solidFill>
                <a:latin typeface="Calibri"/>
                <a:ea typeface="Calibri"/>
                <a:cs typeface="Calibri"/>
                <a:sym typeface="Calibri"/>
              </a:defRPr>
            </a:lvl9pPr>
          </a:lstStyle>
          <a:p/>
        </p:txBody>
      </p:sp>
      <p:sp>
        <p:nvSpPr>
          <p:cNvPr id="11" name="Google Shape;11;p4"/>
          <p:cNvSpPr txBox="1"/>
          <p:nvPr>
            <p:ph idx="1" type="body"/>
          </p:nvPr>
        </p:nvSpPr>
        <p:spPr>
          <a:xfrm>
            <a:off x="373856" y="873919"/>
            <a:ext cx="7543800" cy="3017100"/>
          </a:xfrm>
          <a:prstGeom prst="rect">
            <a:avLst/>
          </a:prstGeom>
          <a:noFill/>
          <a:ln>
            <a:noFill/>
          </a:ln>
        </p:spPr>
        <p:txBody>
          <a:bodyPr anchorCtr="0" anchor="t" bIns="45700" lIns="0" spcFirstLastPara="1" rIns="0" wrap="square" tIns="45700">
            <a:no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404040"/>
                </a:solidFill>
                <a:latin typeface="Calibri"/>
                <a:ea typeface="Calibri"/>
                <a:cs typeface="Calibri"/>
                <a:sym typeface="Calibri"/>
              </a:defRPr>
            </a:lvl1pPr>
            <a:lvl2pPr indent="-342900" lvl="1" marL="914400" marR="0" rtl="0" algn="l">
              <a:lnSpc>
                <a:spcPct val="90000"/>
              </a:lnSpc>
              <a:spcBef>
                <a:spcPts val="150"/>
              </a:spcBef>
              <a:spcAft>
                <a:spcPts val="0"/>
              </a:spcAft>
              <a:buClr>
                <a:schemeClr val="accent1"/>
              </a:buClr>
              <a:buSzPts val="1800"/>
              <a:buFont typeface="Calibri"/>
              <a:buChar char="◦"/>
              <a:defRPr b="0" i="0" sz="1800" u="none" cap="none" strike="noStrike">
                <a:solidFill>
                  <a:schemeClr val="dk1"/>
                </a:solidFill>
                <a:latin typeface="Calibri"/>
                <a:ea typeface="Calibri"/>
                <a:cs typeface="Calibri"/>
                <a:sym typeface="Calibri"/>
              </a:defRPr>
            </a:lvl2pPr>
            <a:lvl3pPr indent="-295275" lvl="2" marL="1371600" marR="0" rtl="0" algn="l">
              <a:lnSpc>
                <a:spcPct val="90000"/>
              </a:lnSpc>
              <a:spcBef>
                <a:spcPts val="300"/>
              </a:spcBef>
              <a:spcAft>
                <a:spcPts val="0"/>
              </a:spcAft>
              <a:buClr>
                <a:schemeClr val="accent1"/>
              </a:buClr>
              <a:buSzPts val="1050"/>
              <a:buFont typeface="Calibri"/>
              <a:buChar char="◦"/>
              <a:defRPr b="0" i="0" sz="1050" u="none" cap="none" strike="noStrike">
                <a:solidFill>
                  <a:schemeClr val="dk1"/>
                </a:solidFill>
                <a:latin typeface="Calibri"/>
                <a:ea typeface="Calibri"/>
                <a:cs typeface="Calibri"/>
                <a:sym typeface="Calibri"/>
              </a:defRPr>
            </a:lvl3pPr>
            <a:lvl4pPr indent="-295275" lvl="3" marL="1828800" marR="0" rtl="0" algn="l">
              <a:lnSpc>
                <a:spcPct val="90000"/>
              </a:lnSpc>
              <a:spcBef>
                <a:spcPts val="300"/>
              </a:spcBef>
              <a:spcAft>
                <a:spcPts val="0"/>
              </a:spcAft>
              <a:buClr>
                <a:schemeClr val="accent1"/>
              </a:buClr>
              <a:buSzPts val="1050"/>
              <a:buFont typeface="Calibri"/>
              <a:buChar char="◦"/>
              <a:defRPr b="0" i="0" sz="1050" u="none" cap="none" strike="noStrike">
                <a:solidFill>
                  <a:schemeClr val="dk1"/>
                </a:solidFill>
                <a:latin typeface="Calibri"/>
                <a:ea typeface="Calibri"/>
                <a:cs typeface="Calibri"/>
                <a:sym typeface="Calibri"/>
              </a:defRPr>
            </a:lvl4pPr>
            <a:lvl5pPr indent="-295275" lvl="4" marL="2286000" marR="0" rtl="0" algn="l">
              <a:lnSpc>
                <a:spcPct val="90000"/>
              </a:lnSpc>
              <a:spcBef>
                <a:spcPts val="300"/>
              </a:spcBef>
              <a:spcAft>
                <a:spcPts val="0"/>
              </a:spcAft>
              <a:buClr>
                <a:schemeClr val="accent1"/>
              </a:buClr>
              <a:buSzPts val="1050"/>
              <a:buFont typeface="Calibri"/>
              <a:buChar char="◦"/>
              <a:defRPr b="0" i="0" sz="10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4"/>
          <p:cNvSpPr txBox="1"/>
          <p:nvPr>
            <p:ph idx="10" type="dt"/>
          </p:nvPr>
        </p:nvSpPr>
        <p:spPr>
          <a:xfrm>
            <a:off x="822723" y="4844654"/>
            <a:ext cx="18549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75"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
          <p:cNvSpPr txBox="1"/>
          <p:nvPr>
            <p:ph idx="11" type="ftr"/>
          </p:nvPr>
        </p:nvSpPr>
        <p:spPr>
          <a:xfrm>
            <a:off x="2764632" y="4844654"/>
            <a:ext cx="3617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675"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drawing, plate&#10;&#10;Description automatically generated" id="15" name="Google Shape;15;p4"/>
          <p:cNvPicPr preferRelativeResize="0"/>
          <p:nvPr/>
        </p:nvPicPr>
        <p:blipFill rotWithShape="1">
          <a:blip r:embed="rId2">
            <a:alphaModFix/>
          </a:blip>
          <a:srcRect b="0" l="0" r="0" t="0"/>
          <a:stretch/>
        </p:blipFill>
        <p:spPr>
          <a:xfrm>
            <a:off x="7792641" y="4779166"/>
            <a:ext cx="1226343" cy="30699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nationaloffshorewind.org/projects/technical-validation-of-existing-u-s-flagged-barges-as-a-feeder-solution-for-the-u-s-offshore-wind-industry/" TargetMode="External"/><Relationship Id="rId4" Type="http://schemas.openxmlformats.org/officeDocument/2006/relationships/image" Target="../media/image56.png"/><Relationship Id="rId5" Type="http://schemas.openxmlformats.org/officeDocument/2006/relationships/image" Target="../media/image1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4.png"/><Relationship Id="rId4" Type="http://schemas.openxmlformats.org/officeDocument/2006/relationships/image" Target="../media/image58.png"/><Relationship Id="rId5" Type="http://schemas.openxmlformats.org/officeDocument/2006/relationships/image" Target="../media/image49.png"/><Relationship Id="rId6" Type="http://schemas.openxmlformats.org/officeDocument/2006/relationships/image" Target="../media/image53.png"/><Relationship Id="rId7"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9.png"/><Relationship Id="rId5" Type="http://schemas.openxmlformats.org/officeDocument/2006/relationships/hyperlink" Target="https://www.energy.gov/articles/us-uk-strategic-energy-dialogue-joint-statemen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nationaloffshorewind.org/wp-content/uploads/NOWRDC-Project-List-3.pdf"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0.jpg"/><Relationship Id="rId4" Type="http://schemas.openxmlformats.org/officeDocument/2006/relationships/image" Target="../media/image8.png"/><Relationship Id="rId5" Type="http://schemas.openxmlformats.org/officeDocument/2006/relationships/hyperlink" Target="https://nationaloffshorewind.org/project-databas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6.jpg"/><Relationship Id="rId4" Type="http://schemas.openxmlformats.org/officeDocument/2006/relationships/image" Target="../media/image65.png"/><Relationship Id="rId5" Type="http://schemas.openxmlformats.org/officeDocument/2006/relationships/image" Target="../media/image71.jpg"/><Relationship Id="rId6" Type="http://schemas.openxmlformats.org/officeDocument/2006/relationships/image" Target="../media/image67.jpg"/><Relationship Id="rId7" Type="http://schemas.openxmlformats.org/officeDocument/2006/relationships/image" Target="../media/image6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72.jpg"/><Relationship Id="rId4" Type="http://schemas.openxmlformats.org/officeDocument/2006/relationships/image" Target="../media/image73.png"/><Relationship Id="rId5" Type="http://schemas.openxmlformats.org/officeDocument/2006/relationships/image" Target="../media/image69.png"/><Relationship Id="rId6" Type="http://schemas.openxmlformats.org/officeDocument/2006/relationships/image" Target="../media/image77.png"/><Relationship Id="rId7" Type="http://schemas.openxmlformats.org/officeDocument/2006/relationships/image" Target="../media/image8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78.png"/><Relationship Id="rId4" Type="http://schemas.openxmlformats.org/officeDocument/2006/relationships/image" Target="../media/image76.jpg"/><Relationship Id="rId5" Type="http://schemas.openxmlformats.org/officeDocument/2006/relationships/image" Target="../media/image75.jpg"/><Relationship Id="rId6" Type="http://schemas.openxmlformats.org/officeDocument/2006/relationships/image" Target="../media/image21.png"/><Relationship Id="rId7" Type="http://schemas.openxmlformats.org/officeDocument/2006/relationships/image" Target="../media/image8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87.png"/><Relationship Id="rId6" Type="http://schemas.openxmlformats.org/officeDocument/2006/relationships/image" Target="../media/image91.png"/><Relationship Id="rId7" Type="http://schemas.openxmlformats.org/officeDocument/2006/relationships/image" Target="../media/image85.png"/><Relationship Id="rId8"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100.png"/><Relationship Id="rId6" Type="http://schemas.openxmlformats.org/officeDocument/2006/relationships/image" Target="../media/image43.png"/><Relationship Id="rId7" Type="http://schemas.openxmlformats.org/officeDocument/2006/relationships/image" Target="../media/image101.png"/><Relationship Id="rId8"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7.jpg"/><Relationship Id="rId4" Type="http://schemas.openxmlformats.org/officeDocument/2006/relationships/image" Target="../media/image93.jpg"/><Relationship Id="rId5" Type="http://schemas.openxmlformats.org/officeDocument/2006/relationships/image" Target="../media/image96.jpg"/><Relationship Id="rId6" Type="http://schemas.openxmlformats.org/officeDocument/2006/relationships/image" Target="../media/image98.png"/><Relationship Id="rId7" Type="http://schemas.openxmlformats.org/officeDocument/2006/relationships/image" Target="../media/image94.jpg"/><Relationship Id="rId8" Type="http://schemas.openxmlformats.org/officeDocument/2006/relationships/image" Target="../media/image10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20" Type="http://schemas.openxmlformats.org/officeDocument/2006/relationships/image" Target="../media/image43.png"/><Relationship Id="rId22" Type="http://schemas.openxmlformats.org/officeDocument/2006/relationships/image" Target="../media/image40.png"/><Relationship Id="rId21" Type="http://schemas.openxmlformats.org/officeDocument/2006/relationships/image" Target="../media/image101.png"/><Relationship Id="rId24" Type="http://schemas.openxmlformats.org/officeDocument/2006/relationships/image" Target="../media/image33.png"/><Relationship Id="rId23" Type="http://schemas.openxmlformats.org/officeDocument/2006/relationships/image" Target="../media/image26.jp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 Id="rId26" Type="http://schemas.openxmlformats.org/officeDocument/2006/relationships/image" Target="../media/image29.png"/><Relationship Id="rId25" Type="http://schemas.openxmlformats.org/officeDocument/2006/relationships/image" Target="../media/image25.png"/><Relationship Id="rId27" Type="http://schemas.openxmlformats.org/officeDocument/2006/relationships/image" Target="../media/image41.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2.png"/><Relationship Id="rId8" Type="http://schemas.openxmlformats.org/officeDocument/2006/relationships/image" Target="../media/image12.jpg"/><Relationship Id="rId11" Type="http://schemas.openxmlformats.org/officeDocument/2006/relationships/image" Target="../media/image20.png"/><Relationship Id="rId10" Type="http://schemas.openxmlformats.org/officeDocument/2006/relationships/image" Target="../media/image16.jpg"/><Relationship Id="rId13" Type="http://schemas.openxmlformats.org/officeDocument/2006/relationships/image" Target="../media/image27.png"/><Relationship Id="rId12" Type="http://schemas.openxmlformats.org/officeDocument/2006/relationships/image" Target="../media/image34.png"/><Relationship Id="rId15" Type="http://schemas.openxmlformats.org/officeDocument/2006/relationships/image" Target="../media/image21.png"/><Relationship Id="rId14" Type="http://schemas.openxmlformats.org/officeDocument/2006/relationships/image" Target="../media/image35.png"/><Relationship Id="rId17" Type="http://schemas.openxmlformats.org/officeDocument/2006/relationships/image" Target="../media/image36.jpg"/><Relationship Id="rId16" Type="http://schemas.openxmlformats.org/officeDocument/2006/relationships/image" Target="../media/image23.png"/><Relationship Id="rId19" Type="http://schemas.openxmlformats.org/officeDocument/2006/relationships/image" Target="../media/image24.png"/><Relationship Id="rId18"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7.png"/><Relationship Id="rId5" Type="http://schemas.openxmlformats.org/officeDocument/2006/relationships/image" Target="../media/image30.png"/><Relationship Id="rId6" Type="http://schemas.openxmlformats.org/officeDocument/2006/relationships/image" Target="../media/image52.png"/><Relationship Id="rId7" Type="http://schemas.openxmlformats.org/officeDocument/2006/relationships/image" Target="../media/image49.png"/><Relationship Id="rId8" Type="http://schemas.openxmlformats.org/officeDocument/2006/relationships/image" Target="../media/image46.png"/><Relationship Id="rId11" Type="http://schemas.openxmlformats.org/officeDocument/2006/relationships/image" Target="../media/image50.png"/><Relationship Id="rId10"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small boat in a large body of water&#10;&#10;Description automatically generated" id="102" name="Google Shape;102;g127754d1522_0_269"/>
          <p:cNvPicPr preferRelativeResize="0"/>
          <p:nvPr/>
        </p:nvPicPr>
        <p:blipFill rotWithShape="1">
          <a:blip r:embed="rId3">
            <a:alphaModFix/>
          </a:blip>
          <a:srcRect b="0" l="0" r="17403" t="13852"/>
          <a:stretch/>
        </p:blipFill>
        <p:spPr>
          <a:xfrm>
            <a:off x="4" y="-3"/>
            <a:ext cx="9143996" cy="5143503"/>
          </a:xfrm>
          <a:prstGeom prst="rect">
            <a:avLst/>
          </a:prstGeom>
          <a:noFill/>
          <a:ln>
            <a:noFill/>
          </a:ln>
        </p:spPr>
      </p:pic>
      <p:sp>
        <p:nvSpPr>
          <p:cNvPr id="103" name="Google Shape;103;g127754d1522_0_269"/>
          <p:cNvSpPr txBox="1"/>
          <p:nvPr/>
        </p:nvSpPr>
        <p:spPr>
          <a:xfrm>
            <a:off x="1262743" y="2580895"/>
            <a:ext cx="7712205" cy="225236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Arial"/>
                <a:ea typeface="Arial"/>
                <a:cs typeface="Arial"/>
                <a:sym typeface="Arial"/>
              </a:rPr>
              <a:t>National Offshore Wind Research and Development Consortium</a:t>
            </a:r>
            <a:endParaRPr/>
          </a:p>
          <a:p>
            <a:pPr indent="0" lvl="0" marL="0" marR="0" rtl="0" algn="r">
              <a:lnSpc>
                <a:spcPct val="100000"/>
              </a:lnSpc>
              <a:spcBef>
                <a:spcPts val="0"/>
              </a:spcBef>
              <a:spcAft>
                <a:spcPts val="0"/>
              </a:spcAft>
              <a:buClr>
                <a:srgbClr val="000000"/>
              </a:buClr>
              <a:buSzPts val="2000"/>
              <a:buFont typeface="Arial"/>
              <a:buNone/>
            </a:pPr>
            <a:r>
              <a:t/>
            </a:r>
            <a:endParaRPr b="1" i="1" sz="2000">
              <a:solidFill>
                <a:schemeClr val="lt1"/>
              </a:solidFill>
            </a:endParaRPr>
          </a:p>
          <a:p>
            <a:pPr indent="0" lvl="0" marL="0" marR="0" rtl="0" algn="r">
              <a:lnSpc>
                <a:spcPct val="100000"/>
              </a:lnSpc>
              <a:spcBef>
                <a:spcPts val="0"/>
              </a:spcBef>
              <a:spcAft>
                <a:spcPts val="0"/>
              </a:spcAft>
              <a:buClr>
                <a:srgbClr val="000000"/>
              </a:buClr>
              <a:buSzPts val="2000"/>
              <a:buFont typeface="Arial"/>
              <a:buNone/>
            </a:pPr>
            <a:r>
              <a:rPr b="1" i="1" lang="en" sz="2000" u="none" cap="none" strike="noStrike">
                <a:solidFill>
                  <a:schemeClr val="lt1"/>
                </a:solidFill>
                <a:latin typeface="Arial"/>
                <a:ea typeface="Arial"/>
                <a:cs typeface="Arial"/>
                <a:sym typeface="Arial"/>
              </a:rPr>
              <a:t>Overview Slides</a:t>
            </a:r>
            <a:endParaRPr b="1" i="1" sz="2000" u="none" cap="none" strike="noStrike">
              <a:solidFill>
                <a:schemeClr val="lt1"/>
              </a:solidFill>
              <a:latin typeface="Arial"/>
              <a:ea typeface="Arial"/>
              <a:cs typeface="Arial"/>
              <a:sym typeface="Arial"/>
            </a:endParaRPr>
          </a:p>
        </p:txBody>
      </p:sp>
      <p:pic>
        <p:nvPicPr>
          <p:cNvPr descr="NOWRD-LOGO.png" id="104" name="Google Shape;104;g127754d1522_0_269"/>
          <p:cNvPicPr preferRelativeResize="0"/>
          <p:nvPr/>
        </p:nvPicPr>
        <p:blipFill rotWithShape="1">
          <a:blip r:embed="rId4">
            <a:alphaModFix/>
          </a:blip>
          <a:srcRect b="0" l="0" r="0" t="0"/>
          <a:stretch/>
        </p:blipFill>
        <p:spPr>
          <a:xfrm>
            <a:off x="101419" y="172126"/>
            <a:ext cx="2440835" cy="6092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2"/>
          <p:cNvSpPr/>
          <p:nvPr/>
        </p:nvSpPr>
        <p:spPr>
          <a:xfrm>
            <a:off x="137620" y="679269"/>
            <a:ext cx="8562300" cy="15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22"/>
          <p:cNvSpPr txBox="1"/>
          <p:nvPr>
            <p:ph type="title"/>
          </p:nvPr>
        </p:nvSpPr>
        <p:spPr>
          <a:xfrm>
            <a:off x="-1" y="195295"/>
            <a:ext cx="5072744" cy="437700"/>
          </a:xfrm>
          <a:prstGeom prst="rect">
            <a:avLst/>
          </a:prstGeom>
          <a:solidFill>
            <a:srgbClr val="0079C1"/>
          </a:solid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SzPct val="64814"/>
              <a:buNone/>
            </a:pPr>
            <a:r>
              <a:rPr b="1" lang="en" sz="2400">
                <a:latin typeface="Arial"/>
                <a:ea typeface="Arial"/>
                <a:cs typeface="Arial"/>
                <a:sym typeface="Arial"/>
              </a:rPr>
              <a:t>Project Map &amp; Awardee Distribution</a:t>
            </a:r>
            <a:endParaRPr b="1">
              <a:latin typeface="Arial"/>
              <a:ea typeface="Arial"/>
              <a:cs typeface="Arial"/>
              <a:sym typeface="Arial"/>
            </a:endParaRPr>
          </a:p>
        </p:txBody>
      </p:sp>
      <p:sp>
        <p:nvSpPr>
          <p:cNvPr id="252" name="Google Shape;252;p22"/>
          <p:cNvSpPr txBox="1"/>
          <p:nvPr/>
        </p:nvSpPr>
        <p:spPr>
          <a:xfrm>
            <a:off x="121757" y="676663"/>
            <a:ext cx="383566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chemeClr val="accent2"/>
                </a:solidFill>
                <a:latin typeface="Arial"/>
                <a:ea typeface="Arial"/>
                <a:cs typeface="Arial"/>
                <a:sym typeface="Arial"/>
              </a:rPr>
              <a:t>*Includes prime awardees and subcontractors</a:t>
            </a:r>
            <a:endParaRPr/>
          </a:p>
        </p:txBody>
      </p:sp>
      <p:pic>
        <p:nvPicPr>
          <p:cNvPr id="253" name="Google Shape;253;p22"/>
          <p:cNvPicPr preferRelativeResize="0"/>
          <p:nvPr/>
        </p:nvPicPr>
        <p:blipFill rotWithShape="1">
          <a:blip r:embed="rId3">
            <a:alphaModFix/>
          </a:blip>
          <a:srcRect b="0" l="0" r="0" t="0"/>
          <a:stretch/>
        </p:blipFill>
        <p:spPr>
          <a:xfrm>
            <a:off x="171822" y="1507160"/>
            <a:ext cx="4938142" cy="3138403"/>
          </a:xfrm>
          <a:prstGeom prst="rect">
            <a:avLst/>
          </a:prstGeom>
          <a:noFill/>
          <a:ln>
            <a:noFill/>
          </a:ln>
        </p:spPr>
      </p:pic>
      <p:sp>
        <p:nvSpPr>
          <p:cNvPr id="254" name="Google Shape;254;p22"/>
          <p:cNvSpPr txBox="1"/>
          <p:nvPr/>
        </p:nvSpPr>
        <p:spPr>
          <a:xfrm>
            <a:off x="0" y="3597619"/>
            <a:ext cx="1518095" cy="61555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Small Business Awardees </a:t>
            </a:r>
            <a:endParaRPr/>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(&lt;1500 employees)</a:t>
            </a:r>
            <a:endParaRPr/>
          </a:p>
        </p:txBody>
      </p:sp>
      <p:pic>
        <p:nvPicPr>
          <p:cNvPr id="255" name="Google Shape;255;p22"/>
          <p:cNvPicPr preferRelativeResize="0"/>
          <p:nvPr/>
        </p:nvPicPr>
        <p:blipFill rotWithShape="1">
          <a:blip r:embed="rId4">
            <a:alphaModFix/>
          </a:blip>
          <a:srcRect b="0" l="0" r="0" t="0"/>
          <a:stretch/>
        </p:blipFill>
        <p:spPr>
          <a:xfrm>
            <a:off x="4515156" y="1551834"/>
            <a:ext cx="4555587" cy="2822739"/>
          </a:xfrm>
          <a:prstGeom prst="rect">
            <a:avLst/>
          </a:prstGeom>
          <a:noFill/>
          <a:ln>
            <a:noFill/>
          </a:ln>
        </p:spPr>
      </p:pic>
      <p:sp>
        <p:nvSpPr>
          <p:cNvPr id="256" name="Google Shape;256;p22"/>
          <p:cNvSpPr txBox="1"/>
          <p:nvPr/>
        </p:nvSpPr>
        <p:spPr>
          <a:xfrm>
            <a:off x="4689609" y="1084217"/>
            <a:ext cx="393540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National Lab Awardees by National Lab</a:t>
            </a:r>
            <a:endParaRPr/>
          </a:p>
        </p:txBody>
      </p:sp>
      <p:sp>
        <p:nvSpPr>
          <p:cNvPr id="257" name="Google Shape;257;p22"/>
          <p:cNvSpPr txBox="1"/>
          <p:nvPr/>
        </p:nvSpPr>
        <p:spPr>
          <a:xfrm>
            <a:off x="5704771" y="1487706"/>
            <a:ext cx="1310162"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Sandia</a:t>
            </a:r>
            <a:endParaRPr/>
          </a:p>
        </p:txBody>
      </p:sp>
      <p:sp>
        <p:nvSpPr>
          <p:cNvPr id="258" name="Google Shape;258;p22"/>
          <p:cNvSpPr txBox="1"/>
          <p:nvPr/>
        </p:nvSpPr>
        <p:spPr>
          <a:xfrm>
            <a:off x="5089543" y="1735194"/>
            <a:ext cx="1310162"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PNNL</a:t>
            </a:r>
            <a:endParaRPr/>
          </a:p>
        </p:txBody>
      </p:sp>
      <p:sp>
        <p:nvSpPr>
          <p:cNvPr id="259" name="Google Shape;259;p22"/>
          <p:cNvSpPr txBox="1"/>
          <p:nvPr/>
        </p:nvSpPr>
        <p:spPr>
          <a:xfrm>
            <a:off x="7471760" y="3495458"/>
            <a:ext cx="1310162"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NREL</a:t>
            </a:r>
            <a:endParaRPr/>
          </a:p>
        </p:txBody>
      </p:sp>
      <p:sp>
        <p:nvSpPr>
          <p:cNvPr id="260" name="Google Shape;260;p22"/>
          <p:cNvSpPr txBox="1"/>
          <p:nvPr/>
        </p:nvSpPr>
        <p:spPr>
          <a:xfrm>
            <a:off x="3753863" y="2053954"/>
            <a:ext cx="1310162" cy="9387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Medium and Large Business Awardees </a:t>
            </a:r>
            <a:endParaRPr/>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(1500&lt; employees)</a:t>
            </a:r>
            <a:endParaRPr/>
          </a:p>
        </p:txBody>
      </p:sp>
      <p:sp>
        <p:nvSpPr>
          <p:cNvPr id="261" name="Google Shape;261;p22"/>
          <p:cNvSpPr txBox="1"/>
          <p:nvPr/>
        </p:nvSpPr>
        <p:spPr>
          <a:xfrm>
            <a:off x="102496" y="930328"/>
            <a:ext cx="4414036"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NOWRDC has successfully engaged small businesses and given them a foothold in the emerging American OSW supply chain.</a:t>
            </a:r>
            <a:endParaRPr/>
          </a:p>
          <a:p>
            <a:pPr indent="0" lvl="0" marL="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262" name="Google Shape;262;p22"/>
          <p:cNvSpPr txBox="1"/>
          <p:nvPr/>
        </p:nvSpPr>
        <p:spPr>
          <a:xfrm>
            <a:off x="329353" y="1518483"/>
            <a:ext cx="4414036"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Private Business Awardees by Business Size</a:t>
            </a:r>
            <a:endParaRPr/>
          </a:p>
          <a:p>
            <a:pPr indent="0" lvl="0" marL="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6fe5ba9913_0_4"/>
          <p:cNvSpPr txBox="1"/>
          <p:nvPr>
            <p:ph type="title"/>
          </p:nvPr>
        </p:nvSpPr>
        <p:spPr>
          <a:xfrm>
            <a:off x="294300" y="265621"/>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2400">
                <a:solidFill>
                  <a:schemeClr val="accent2"/>
                </a:solidFill>
                <a:latin typeface="Arial"/>
                <a:ea typeface="Arial"/>
                <a:cs typeface="Arial"/>
                <a:sym typeface="Arial"/>
              </a:rPr>
              <a:t>Deploying Project Results</a:t>
            </a:r>
            <a:endParaRPr sz="2400">
              <a:solidFill>
                <a:schemeClr val="accent2"/>
              </a:solidFill>
            </a:endParaRPr>
          </a:p>
        </p:txBody>
      </p:sp>
      <p:sp>
        <p:nvSpPr>
          <p:cNvPr id="269" name="Google Shape;269;g26fe5ba9913_0_4"/>
          <p:cNvSpPr txBox="1"/>
          <p:nvPr>
            <p:ph idx="1" type="body"/>
          </p:nvPr>
        </p:nvSpPr>
        <p:spPr>
          <a:xfrm>
            <a:off x="248399" y="736138"/>
            <a:ext cx="4323600" cy="3717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900"/>
              </a:spcBef>
              <a:spcAft>
                <a:spcPts val="0"/>
              </a:spcAft>
              <a:buSzPts val="1800"/>
              <a:buNone/>
            </a:pPr>
            <a:r>
              <a:t/>
            </a:r>
            <a:endParaRPr sz="1600">
              <a:solidFill>
                <a:schemeClr val="accent2"/>
              </a:solidFill>
              <a:latin typeface="Roboto"/>
              <a:ea typeface="Roboto"/>
              <a:cs typeface="Roboto"/>
              <a:sym typeface="Roboto"/>
            </a:endParaRPr>
          </a:p>
          <a:p>
            <a:pPr indent="0" lvl="0" marL="0" rtl="0" algn="l">
              <a:lnSpc>
                <a:spcPct val="80000"/>
              </a:lnSpc>
              <a:spcBef>
                <a:spcPts val="0"/>
              </a:spcBef>
              <a:spcAft>
                <a:spcPts val="0"/>
              </a:spcAft>
              <a:buClr>
                <a:srgbClr val="000000"/>
              </a:buClr>
              <a:buSzPts val="1387"/>
              <a:buNone/>
            </a:pPr>
            <a:r>
              <a:t/>
            </a:r>
            <a:endParaRPr sz="1487">
              <a:solidFill>
                <a:schemeClr val="dk1"/>
              </a:solidFill>
            </a:endParaRPr>
          </a:p>
          <a:p>
            <a:pPr indent="0" lvl="0" marL="0" rtl="0" algn="l">
              <a:lnSpc>
                <a:spcPct val="80000"/>
              </a:lnSpc>
              <a:spcBef>
                <a:spcPts val="0"/>
              </a:spcBef>
              <a:spcAft>
                <a:spcPts val="0"/>
              </a:spcAft>
              <a:buClr>
                <a:srgbClr val="000000"/>
              </a:buClr>
              <a:buSzPts val="1387"/>
              <a:buNone/>
            </a:pPr>
            <a:r>
              <a:t/>
            </a:r>
            <a:endParaRPr sz="3300">
              <a:solidFill>
                <a:schemeClr val="dk1"/>
              </a:solidFill>
            </a:endParaRPr>
          </a:p>
          <a:p>
            <a:pPr indent="0" lvl="0" marL="0" rtl="0" algn="l">
              <a:lnSpc>
                <a:spcPct val="80000"/>
              </a:lnSpc>
              <a:spcBef>
                <a:spcPts val="0"/>
              </a:spcBef>
              <a:spcAft>
                <a:spcPts val="0"/>
              </a:spcAft>
              <a:buClr>
                <a:schemeClr val="dk1"/>
              </a:buClr>
              <a:buSzPts val="1387"/>
              <a:buNone/>
            </a:pPr>
            <a:r>
              <a:t/>
            </a:r>
            <a:endParaRPr sz="1187">
              <a:solidFill>
                <a:srgbClr val="000000"/>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387"/>
              <a:buNone/>
            </a:pPr>
            <a:r>
              <a:t/>
            </a:r>
            <a:endParaRPr sz="1187">
              <a:solidFill>
                <a:srgbClr val="000000"/>
              </a:solidFill>
            </a:endParaRPr>
          </a:p>
        </p:txBody>
      </p:sp>
      <p:sp>
        <p:nvSpPr>
          <p:cNvPr id="270" name="Google Shape;270;g26fe5ba9913_0_4"/>
          <p:cNvSpPr txBox="1"/>
          <p:nvPr/>
        </p:nvSpPr>
        <p:spPr>
          <a:xfrm>
            <a:off x="5027355" y="3347997"/>
            <a:ext cx="2858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Increase U.S. content and job opportunities</a:t>
            </a:r>
            <a:endParaRPr b="0" i="0" sz="1400" u="none" cap="none" strike="noStrike">
              <a:solidFill>
                <a:srgbClr val="000000"/>
              </a:solidFill>
              <a:latin typeface="Arial"/>
              <a:ea typeface="Arial"/>
              <a:cs typeface="Arial"/>
              <a:sym typeface="Arial"/>
            </a:endParaRPr>
          </a:p>
        </p:txBody>
      </p:sp>
      <p:sp>
        <p:nvSpPr>
          <p:cNvPr id="271" name="Google Shape;271;g26fe5ba9913_0_4"/>
          <p:cNvSpPr txBox="1"/>
          <p:nvPr/>
        </p:nvSpPr>
        <p:spPr>
          <a:xfrm>
            <a:off x="294300" y="807181"/>
            <a:ext cx="54756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NOWRDC has created effective means for sharing project results with the offshore wind industry: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Project Advisory Boards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Arial"/>
                <a:ea typeface="Arial"/>
                <a:cs typeface="Arial"/>
                <a:sym typeface="Arial"/>
              </a:rPr>
              <a:t>Approximately 125 project advisors across NOWRDC’s project portfolio, primarily SMEs within OSW developers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Arial"/>
                <a:ea typeface="Arial"/>
                <a:cs typeface="Arial"/>
                <a:sym typeface="Arial"/>
              </a:rPr>
              <a:t>An average of 6 external industry advisors on each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Project Database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Accessible repository on NOWRDC’s website with key info on all projects for industry to use</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Annual National Offshore Wind R&amp;D Symposium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Arial"/>
                <a:ea typeface="Arial"/>
                <a:cs typeface="Arial"/>
                <a:sym typeface="Arial"/>
              </a:rPr>
              <a:t>Multi-day conference showcasing NOWRDC’s project portfolio and bringing together researchers to learn from each other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Noto Sans Symbols"/>
              <a:buChar char="●"/>
            </a:pPr>
            <a:r>
              <a:rPr lang="en">
                <a:solidFill>
                  <a:schemeClr val="dk1"/>
                </a:solidFill>
              </a:rPr>
              <a:t>Over 1,200</a:t>
            </a:r>
            <a:r>
              <a:rPr b="0" i="0" lang="en" sz="1400" u="none" cap="none" strike="noStrike">
                <a:solidFill>
                  <a:schemeClr val="dk1"/>
                </a:solidFill>
                <a:latin typeface="Arial"/>
                <a:ea typeface="Arial"/>
                <a:cs typeface="Arial"/>
                <a:sym typeface="Arial"/>
              </a:rPr>
              <a:t> registrants </a:t>
            </a:r>
            <a:r>
              <a:rPr lang="en">
                <a:solidFill>
                  <a:schemeClr val="dk1"/>
                </a:solidFill>
              </a:rPr>
              <a:t>for the past two years.</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Noto Sans Symbols"/>
              <a:buChar char="●"/>
            </a:pPr>
            <a:r>
              <a:rPr b="0" i="0" lang="en" sz="1400" u="none" cap="none" strike="noStrike">
                <a:solidFill>
                  <a:schemeClr val="dk1"/>
                </a:solidFill>
                <a:latin typeface="Arial"/>
                <a:ea typeface="Arial"/>
                <a:cs typeface="Arial"/>
                <a:sym typeface="Arial"/>
              </a:rPr>
              <a:t>The </a:t>
            </a:r>
            <a:r>
              <a:rPr lang="en">
                <a:solidFill>
                  <a:schemeClr val="dk1"/>
                </a:solidFill>
              </a:rPr>
              <a:t>fifth </a:t>
            </a:r>
            <a:r>
              <a:rPr b="0" i="0" lang="en" sz="1400" u="none" cap="none" strike="noStrike">
                <a:solidFill>
                  <a:schemeClr val="dk1"/>
                </a:solidFill>
                <a:latin typeface="Arial"/>
                <a:ea typeface="Arial"/>
                <a:cs typeface="Arial"/>
                <a:sym typeface="Arial"/>
              </a:rPr>
              <a:t>annual Symposium will be hybrid, in-person in early December 2023 with a virtual livestream option.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pic>
        <p:nvPicPr>
          <p:cNvPr id="272" name="Google Shape;272;g26fe5ba9913_0_4"/>
          <p:cNvPicPr preferRelativeResize="0"/>
          <p:nvPr/>
        </p:nvPicPr>
        <p:blipFill>
          <a:blip r:embed="rId3">
            <a:alphaModFix/>
          </a:blip>
          <a:stretch>
            <a:fillRect/>
          </a:stretch>
        </p:blipFill>
        <p:spPr>
          <a:xfrm>
            <a:off x="5837700" y="1423643"/>
            <a:ext cx="3079798" cy="23098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6fe5ba9913_0_105"/>
          <p:cNvSpPr txBox="1"/>
          <p:nvPr/>
        </p:nvSpPr>
        <p:spPr>
          <a:xfrm>
            <a:off x="903514" y="1665514"/>
            <a:ext cx="9363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26fe5ba9913_0_105"/>
          <p:cNvSpPr txBox="1"/>
          <p:nvPr>
            <p:ph type="title"/>
          </p:nvPr>
        </p:nvSpPr>
        <p:spPr>
          <a:xfrm>
            <a:off x="294300" y="265621"/>
            <a:ext cx="8555400" cy="5640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Clr>
                <a:schemeClr val="dk2"/>
              </a:buClr>
              <a:buSzPts val="2800"/>
              <a:buFont typeface="Arial"/>
              <a:buNone/>
            </a:pPr>
            <a:r>
              <a:rPr b="1" lang="en" sz="1900">
                <a:solidFill>
                  <a:schemeClr val="accent2"/>
                </a:solidFill>
                <a:latin typeface="Arial"/>
                <a:ea typeface="Arial"/>
                <a:cs typeface="Arial"/>
                <a:sym typeface="Arial"/>
              </a:rPr>
              <a:t>NOWRDC’s Project with Crowley Instrumental in South Fork Wind Farm</a:t>
            </a:r>
            <a:endParaRPr sz="1900">
              <a:solidFill>
                <a:schemeClr val="accent2"/>
              </a:solidFill>
            </a:endParaRPr>
          </a:p>
        </p:txBody>
      </p:sp>
      <p:sp>
        <p:nvSpPr>
          <p:cNvPr id="279" name="Google Shape;279;g26fe5ba9913_0_105"/>
          <p:cNvSpPr txBox="1"/>
          <p:nvPr/>
        </p:nvSpPr>
        <p:spPr>
          <a:xfrm>
            <a:off x="294300" y="692400"/>
            <a:ext cx="4014300" cy="472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highlight>
                  <a:srgbClr val="FFFFFF"/>
                </a:highlight>
                <a:latin typeface="Roboto"/>
                <a:ea typeface="Roboto"/>
                <a:cs typeface="Roboto"/>
                <a:sym typeface="Roboto"/>
              </a:rPr>
              <a:t>The NOWRDC Project:</a:t>
            </a:r>
            <a:r>
              <a:rPr lang="en" sz="1200">
                <a:solidFill>
                  <a:schemeClr val="dk1"/>
                </a:solidFill>
                <a:highlight>
                  <a:srgbClr val="FFFFFF"/>
                </a:highlight>
                <a:latin typeface="Roboto"/>
                <a:ea typeface="Roboto"/>
                <a:cs typeface="Roboto"/>
                <a:sym typeface="Roboto"/>
              </a:rPr>
              <a:t> NOWRDC’s project with Crowley, "</a:t>
            </a:r>
            <a:r>
              <a:rPr lang="en" sz="1200" u="sng">
                <a:solidFill>
                  <a:schemeClr val="hlink"/>
                </a:solidFill>
                <a:highlight>
                  <a:srgbClr val="FFFFFF"/>
                </a:highlight>
                <a:latin typeface="Roboto"/>
                <a:ea typeface="Roboto"/>
                <a:cs typeface="Roboto"/>
                <a:sym typeface="Roboto"/>
                <a:hlinkClick r:id="rId3"/>
              </a:rPr>
              <a:t>Technical Validation of Existing U.S. Flagged Barges as a 'Feeder' Solution for the U.S. Offshore Wind Industry</a:t>
            </a:r>
            <a:r>
              <a:rPr lang="en" sz="1200">
                <a:solidFill>
                  <a:schemeClr val="dk1"/>
                </a:solidFill>
                <a:highlight>
                  <a:srgbClr val="FFFFFF"/>
                </a:highlight>
                <a:latin typeface="Roboto"/>
                <a:ea typeface="Roboto"/>
                <a:cs typeface="Roboto"/>
                <a:sym typeface="Roboto"/>
              </a:rPr>
              <a:t>," focused on the feasibility of using minimally modified U.S.-flagged barges, accompanied by tugs, to efficiently deliver WTGs to WTIVs offshore.</a:t>
            </a:r>
            <a:endParaRPr sz="1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b="1" lang="en" sz="1200">
                <a:solidFill>
                  <a:schemeClr val="dk1"/>
                </a:solidFill>
                <a:highlight>
                  <a:srgbClr val="FFFFFF"/>
                </a:highlight>
                <a:latin typeface="Roboto"/>
                <a:ea typeface="Roboto"/>
                <a:cs typeface="Roboto"/>
                <a:sym typeface="Roboto"/>
              </a:rPr>
              <a:t>The Findings:</a:t>
            </a:r>
            <a:r>
              <a:rPr lang="en" sz="1200">
                <a:solidFill>
                  <a:schemeClr val="dk1"/>
                </a:solidFill>
                <a:highlight>
                  <a:srgbClr val="FFFFFF"/>
                </a:highlight>
                <a:latin typeface="Roboto"/>
                <a:ea typeface="Roboto"/>
                <a:cs typeface="Roboto"/>
                <a:sym typeface="Roboto"/>
              </a:rPr>
              <a:t> A Cargo Feeder System (CFS) comprising a lead tug, a deck cargo barge loaded with WTG components, and a support tug can effectively deliver to WTIVs, enhancing the installation process. This approach not only streamlines operations but significantly reduces downtime and costs, leveraging existing vessels to keep WTIVs continually erecting wind generators.</a:t>
            </a:r>
            <a:endParaRPr sz="1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b="1" lang="en" sz="1200">
                <a:solidFill>
                  <a:schemeClr val="dk1"/>
                </a:solidFill>
                <a:highlight>
                  <a:srgbClr val="FFFFFF"/>
                </a:highlight>
                <a:latin typeface="Roboto"/>
                <a:ea typeface="Roboto"/>
                <a:cs typeface="Roboto"/>
                <a:sym typeface="Roboto"/>
              </a:rPr>
              <a:t>The Deployment:</a:t>
            </a:r>
            <a:r>
              <a:rPr lang="en" sz="1200">
                <a:solidFill>
                  <a:schemeClr val="dk1"/>
                </a:solidFill>
                <a:highlight>
                  <a:srgbClr val="FFFFFF"/>
                </a:highlight>
                <a:latin typeface="Roboto"/>
                <a:ea typeface="Roboto"/>
                <a:cs typeface="Roboto"/>
                <a:sym typeface="Roboto"/>
              </a:rPr>
              <a:t> Thanks to this innovative "feeder" solution, Crowley successfully transported WTGs for the 132 MW South Fork Wind Farm, utilizing U.S.-flagged vessels and operated by the skilled members of the Seafarers International Union. </a:t>
            </a:r>
            <a:endParaRPr sz="1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1" sz="1500" u="sng"/>
          </a:p>
          <a:p>
            <a:pPr indent="0" lvl="0" marL="457200" marR="0" rtl="0" algn="l">
              <a:lnSpc>
                <a:spcPct val="115000"/>
              </a:lnSpc>
              <a:spcBef>
                <a:spcPts val="300"/>
              </a:spcBef>
              <a:spcAft>
                <a:spcPts val="0"/>
              </a:spcAft>
              <a:buClr>
                <a:srgbClr val="000000"/>
              </a:buClr>
              <a:buSzPts val="1100"/>
              <a:buFont typeface="Arial"/>
              <a:buNone/>
            </a:pPr>
            <a:r>
              <a:t/>
            </a:r>
            <a:endParaRPr b="0" i="0" sz="1500" u="none" cap="none" strike="noStrike">
              <a:solidFill>
                <a:srgbClr val="000000"/>
              </a:solidFill>
              <a:latin typeface="Arial"/>
              <a:ea typeface="Arial"/>
              <a:cs typeface="Arial"/>
              <a:sym typeface="Arial"/>
            </a:endParaRPr>
          </a:p>
        </p:txBody>
      </p:sp>
      <p:sp>
        <p:nvSpPr>
          <p:cNvPr id="280" name="Google Shape;280;g26fe5ba9913_0_105"/>
          <p:cNvSpPr txBox="1"/>
          <p:nvPr/>
        </p:nvSpPr>
        <p:spPr>
          <a:xfrm>
            <a:off x="442825" y="4690325"/>
            <a:ext cx="358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0000"/>
              </a:solidFill>
              <a:latin typeface="Calibri"/>
              <a:ea typeface="Calibri"/>
              <a:cs typeface="Calibri"/>
              <a:sym typeface="Calibri"/>
            </a:endParaRPr>
          </a:p>
        </p:txBody>
      </p:sp>
      <p:pic>
        <p:nvPicPr>
          <p:cNvPr id="281" name="Google Shape;281;g26fe5ba9913_0_105"/>
          <p:cNvPicPr preferRelativeResize="0"/>
          <p:nvPr/>
        </p:nvPicPr>
        <p:blipFill rotWithShape="1">
          <a:blip r:embed="rId4">
            <a:alphaModFix/>
          </a:blip>
          <a:srcRect b="0" l="0" r="0" t="0"/>
          <a:stretch/>
        </p:blipFill>
        <p:spPr>
          <a:xfrm>
            <a:off x="-192625" y="5442100"/>
            <a:ext cx="9144000" cy="5143500"/>
          </a:xfrm>
          <a:prstGeom prst="rect">
            <a:avLst/>
          </a:prstGeom>
          <a:noFill/>
          <a:ln>
            <a:noFill/>
          </a:ln>
        </p:spPr>
      </p:pic>
      <p:pic>
        <p:nvPicPr>
          <p:cNvPr id="282" name="Google Shape;282;g26fe5ba9913_0_105"/>
          <p:cNvPicPr preferRelativeResize="0"/>
          <p:nvPr/>
        </p:nvPicPr>
        <p:blipFill>
          <a:blip r:embed="rId5">
            <a:alphaModFix/>
          </a:blip>
          <a:stretch>
            <a:fillRect/>
          </a:stretch>
        </p:blipFill>
        <p:spPr>
          <a:xfrm>
            <a:off x="4465775" y="829625"/>
            <a:ext cx="4303126" cy="3776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3b0e1547f3_1_132"/>
          <p:cNvSpPr txBox="1"/>
          <p:nvPr>
            <p:ph type="title"/>
          </p:nvPr>
        </p:nvSpPr>
        <p:spPr>
          <a:xfrm>
            <a:off x="294300" y="265621"/>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2400">
                <a:solidFill>
                  <a:schemeClr val="accent2"/>
                </a:solidFill>
                <a:latin typeface="Arial"/>
                <a:ea typeface="Arial"/>
                <a:cs typeface="Arial"/>
                <a:sym typeface="Arial"/>
              </a:rPr>
              <a:t>Research and Development Roadmap 4.0</a:t>
            </a:r>
            <a:endParaRPr sz="2400">
              <a:solidFill>
                <a:schemeClr val="accent2"/>
              </a:solidFill>
            </a:endParaRPr>
          </a:p>
        </p:txBody>
      </p:sp>
      <p:sp>
        <p:nvSpPr>
          <p:cNvPr id="289" name="Google Shape;289;g23b0e1547f3_1_132"/>
          <p:cNvSpPr txBox="1"/>
          <p:nvPr>
            <p:ph idx="1" type="body"/>
          </p:nvPr>
        </p:nvSpPr>
        <p:spPr>
          <a:xfrm>
            <a:off x="294300" y="829621"/>
            <a:ext cx="4779000" cy="3717300"/>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NOWRDC’s R&amp;D Roadmap serves as our overarching technical guidance document </a:t>
            </a:r>
            <a:endParaRPr/>
          </a:p>
          <a:p>
            <a:pPr indent="-285750" lvl="0" marL="2857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Specifically focused on technology advancement in 3 pillars:</a:t>
            </a:r>
            <a:endParaRPr/>
          </a:p>
          <a:p>
            <a:pPr indent="-285750" lvl="1" marL="7429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Pillar 1: Offshore Wind Farm Technology Advancement</a:t>
            </a:r>
            <a:endParaRPr/>
          </a:p>
          <a:p>
            <a:pPr indent="-285750" lvl="1" marL="7429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Pillar 2: Offshore Wind Power Resource and Physical Site Characterization</a:t>
            </a:r>
            <a:endParaRPr/>
          </a:p>
          <a:p>
            <a:pPr indent="-285750" lvl="1" marL="7429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Pillar 3: Installation, Operations and Maintenance, and Supply Chain</a:t>
            </a:r>
            <a:endParaRPr/>
          </a:p>
          <a:p>
            <a:pPr indent="-285750" lvl="0" marL="2857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The Roadmap is updated approximately every 2 years</a:t>
            </a:r>
            <a:endParaRPr/>
          </a:p>
          <a:p>
            <a:pPr indent="-285750" lvl="0" marL="285750" rtl="0" algn="l">
              <a:lnSpc>
                <a:spcPct val="90000"/>
              </a:lnSpc>
              <a:spcBef>
                <a:spcPts val="360"/>
              </a:spcBef>
              <a:spcAft>
                <a:spcPts val="0"/>
              </a:spcAft>
              <a:buSzPts val="1800"/>
              <a:buFont typeface="Noto Sans Symbols"/>
              <a:buChar char="●"/>
            </a:pPr>
            <a:r>
              <a:rPr lang="en" sz="1400">
                <a:solidFill>
                  <a:schemeClr val="dk1"/>
                </a:solidFill>
                <a:latin typeface="Arial"/>
                <a:ea typeface="Arial"/>
                <a:cs typeface="Arial"/>
                <a:sym typeface="Arial"/>
              </a:rPr>
              <a:t>Version 4.0 </a:t>
            </a:r>
            <a:r>
              <a:rPr lang="en" sz="1400">
                <a:latin typeface="Arial"/>
                <a:ea typeface="Arial"/>
                <a:cs typeface="Arial"/>
                <a:sym typeface="Arial"/>
              </a:rPr>
              <a:t>was</a:t>
            </a:r>
            <a:r>
              <a:rPr lang="en" sz="1400">
                <a:solidFill>
                  <a:schemeClr val="dk1"/>
                </a:solidFill>
                <a:latin typeface="Arial"/>
                <a:ea typeface="Arial"/>
                <a:cs typeface="Arial"/>
                <a:sym typeface="Arial"/>
              </a:rPr>
              <a:t> released in </a:t>
            </a:r>
            <a:r>
              <a:rPr lang="en" sz="1400">
                <a:latin typeface="Arial"/>
                <a:ea typeface="Arial"/>
                <a:cs typeface="Arial"/>
                <a:sym typeface="Arial"/>
              </a:rPr>
              <a:t>April </a:t>
            </a:r>
            <a:r>
              <a:rPr lang="en" sz="1400">
                <a:solidFill>
                  <a:schemeClr val="dk1"/>
                </a:solidFill>
                <a:latin typeface="Arial"/>
                <a:ea typeface="Arial"/>
                <a:cs typeface="Arial"/>
                <a:sym typeface="Arial"/>
              </a:rPr>
              <a:t>2023</a:t>
            </a:r>
            <a:endParaRPr/>
          </a:p>
        </p:txBody>
      </p:sp>
      <p:sp>
        <p:nvSpPr>
          <p:cNvPr id="290" name="Google Shape;290;g23b0e1547f3_1_132"/>
          <p:cNvSpPr txBox="1"/>
          <p:nvPr/>
        </p:nvSpPr>
        <p:spPr>
          <a:xfrm>
            <a:off x="5027355" y="3347997"/>
            <a:ext cx="2858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Increase U.S. content and job opportunities</a:t>
            </a:r>
            <a:endParaRPr b="0" i="0" sz="1400" u="none" cap="none" strike="noStrike">
              <a:solidFill>
                <a:srgbClr val="000000"/>
              </a:solidFill>
              <a:latin typeface="Arial"/>
              <a:ea typeface="Arial"/>
              <a:cs typeface="Arial"/>
              <a:sym typeface="Arial"/>
            </a:endParaRPr>
          </a:p>
        </p:txBody>
      </p:sp>
      <p:pic>
        <p:nvPicPr>
          <p:cNvPr id="291" name="Google Shape;291;g23b0e1547f3_1_132"/>
          <p:cNvPicPr preferRelativeResize="0"/>
          <p:nvPr/>
        </p:nvPicPr>
        <p:blipFill rotWithShape="1">
          <a:blip r:embed="rId3">
            <a:alphaModFix/>
          </a:blip>
          <a:srcRect b="0" l="0" r="0" t="0"/>
          <a:stretch/>
        </p:blipFill>
        <p:spPr>
          <a:xfrm>
            <a:off x="5682375" y="1026427"/>
            <a:ext cx="2567226" cy="3323699"/>
          </a:xfrm>
          <a:prstGeom prst="rect">
            <a:avLst/>
          </a:prstGeom>
          <a:noFill/>
          <a:ln>
            <a:noFill/>
          </a:ln>
          <a:effectLst>
            <a:outerShdw blurRad="57150" rotWithShape="0" algn="bl" dir="5400000" dist="19050">
              <a:srgbClr val="000000">
                <a:alpha val="49020"/>
              </a:srgbClr>
            </a:outerShdw>
          </a:effectLst>
        </p:spPr>
      </p:pic>
      <p:sp>
        <p:nvSpPr>
          <p:cNvPr id="292" name="Google Shape;292;g23b0e1547f3_1_132"/>
          <p:cNvSpPr txBox="1"/>
          <p:nvPr>
            <p:ph idx="4294967295" type="sldNum"/>
          </p:nvPr>
        </p:nvSpPr>
        <p:spPr>
          <a:xfrm>
            <a:off x="8556784" y="4749851"/>
            <a:ext cx="548700" cy="3936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g127754d1522_0_101"/>
          <p:cNvGrpSpPr/>
          <p:nvPr/>
        </p:nvGrpSpPr>
        <p:grpSpPr>
          <a:xfrm>
            <a:off x="302895" y="1265874"/>
            <a:ext cx="8532085" cy="3590233"/>
            <a:chOff x="0" y="1459315"/>
            <a:chExt cx="8532085" cy="3590233"/>
          </a:xfrm>
        </p:grpSpPr>
        <p:sp>
          <p:nvSpPr>
            <p:cNvPr id="298" name="Google Shape;298;g127754d1522_0_101"/>
            <p:cNvSpPr/>
            <p:nvPr/>
          </p:nvSpPr>
          <p:spPr>
            <a:xfrm>
              <a:off x="0" y="1464065"/>
              <a:ext cx="1983633" cy="1366723"/>
            </a:xfrm>
            <a:prstGeom prst="roundRect">
              <a:avLst>
                <a:gd fmla="val 16667" name="adj"/>
              </a:avLst>
            </a:prstGeom>
            <a:solidFill>
              <a:schemeClr val="lt1"/>
            </a:solidFill>
            <a:ln cap="flat" cmpd="sng" w="25400">
              <a:solidFill>
                <a:srgbClr val="1657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127754d1522_0_101"/>
            <p:cNvSpPr/>
            <p:nvPr/>
          </p:nvSpPr>
          <p:spPr>
            <a:xfrm>
              <a:off x="6548452" y="3006445"/>
              <a:ext cx="1983633" cy="199432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127754d1522_0_101"/>
            <p:cNvSpPr txBox="1"/>
            <p:nvPr/>
          </p:nvSpPr>
          <p:spPr>
            <a:xfrm>
              <a:off x="6548452" y="3006445"/>
              <a:ext cx="1983633" cy="1994327"/>
            </a:xfrm>
            <a:prstGeom prst="rect">
              <a:avLst/>
            </a:prstGeom>
            <a:noFill/>
            <a:ln>
              <a:noFill/>
            </a:ln>
          </p:spPr>
          <p:txBody>
            <a:bodyPr anchorCtr="0" anchor="t" bIns="0" lIns="92450" spcFirstLastPara="1" rIns="92450" wrap="square" tIns="92450">
              <a:noAutofit/>
            </a:bodyPr>
            <a:lstStyle/>
            <a:p>
              <a:pPr indent="0" lvl="0" marL="0" rtl="0" algn="ctr">
                <a:lnSpc>
                  <a:spcPct val="90000"/>
                </a:lnSpc>
                <a:spcBef>
                  <a:spcPts val="0"/>
                </a:spcBef>
                <a:spcAft>
                  <a:spcPts val="0"/>
                </a:spcAft>
                <a:buClr>
                  <a:schemeClr val="dk1"/>
                </a:buClr>
                <a:buSzPts val="1300"/>
                <a:buFont typeface="Arial"/>
                <a:buNone/>
              </a:pPr>
              <a:r>
                <a:rPr lang="en" sz="1300">
                  <a:solidFill>
                    <a:schemeClr val="dk1"/>
                  </a:solidFill>
                </a:rPr>
                <a:t>NOWRDC is an official partner of the Equinor Offshore Wind Innovation Hub, in Brooklyn, NY. NOWRDC provides technical guidance and network support. </a:t>
              </a:r>
              <a:endParaRPr/>
            </a:p>
          </p:txBody>
        </p:sp>
        <p:sp>
          <p:nvSpPr>
            <p:cNvPr id="301" name="Google Shape;301;g127754d1522_0_101"/>
            <p:cNvSpPr/>
            <p:nvPr/>
          </p:nvSpPr>
          <p:spPr>
            <a:xfrm>
              <a:off x="2123089" y="1459315"/>
              <a:ext cx="1983633" cy="1366723"/>
            </a:xfrm>
            <a:prstGeom prst="roundRect">
              <a:avLst>
                <a:gd fmla="val 16667" name="adj"/>
              </a:avLst>
            </a:prstGeom>
            <a:solidFill>
              <a:schemeClr val="lt1"/>
            </a:solidFill>
            <a:ln cap="flat" cmpd="sng" w="25400">
              <a:solidFill>
                <a:srgbClr val="1657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127754d1522_0_101"/>
            <p:cNvSpPr/>
            <p:nvPr/>
          </p:nvSpPr>
          <p:spPr>
            <a:xfrm>
              <a:off x="2142707" y="2939688"/>
              <a:ext cx="1983633" cy="20361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127754d1522_0_101"/>
            <p:cNvSpPr txBox="1"/>
            <p:nvPr/>
          </p:nvSpPr>
          <p:spPr>
            <a:xfrm>
              <a:off x="2142707" y="2939688"/>
              <a:ext cx="1983633" cy="2036180"/>
            </a:xfrm>
            <a:prstGeom prst="rect">
              <a:avLst/>
            </a:prstGeom>
            <a:noFill/>
            <a:ln>
              <a:noFill/>
            </a:ln>
          </p:spPr>
          <p:txBody>
            <a:bodyPr anchorCtr="0" anchor="t" bIns="0" lIns="92450" spcFirstLastPara="1" rIns="92450" wrap="square" tIns="92450">
              <a:noAutofit/>
            </a:bodyPr>
            <a:lstStyle/>
            <a:p>
              <a:pPr indent="0" lvl="0" marL="0" rtl="0" algn="ctr">
                <a:lnSpc>
                  <a:spcPct val="90000"/>
                </a:lnSpc>
                <a:spcBef>
                  <a:spcPts val="0"/>
                </a:spcBef>
                <a:spcAft>
                  <a:spcPts val="0"/>
                </a:spcAft>
                <a:buClr>
                  <a:schemeClr val="dk1"/>
                </a:buClr>
                <a:buSzPts val="1100"/>
                <a:buFont typeface="Arial"/>
                <a:buNone/>
              </a:pPr>
              <a:r>
                <a:rPr lang="en" sz="1300"/>
                <a:t>NOWRDC is partnering with Karp Strategies and the Xodus Group to develop an ocean-sensing technology accelerator with funding from the IOOS OCRA Program. </a:t>
              </a:r>
              <a:endParaRPr sz="1300"/>
            </a:p>
            <a:p>
              <a:pPr indent="0" lvl="0" marL="0" rtl="0" algn="ctr">
                <a:lnSpc>
                  <a:spcPct val="90000"/>
                </a:lnSpc>
                <a:spcBef>
                  <a:spcPts val="0"/>
                </a:spcBef>
                <a:spcAft>
                  <a:spcPts val="0"/>
                </a:spcAft>
                <a:buClr>
                  <a:schemeClr val="dk1"/>
                </a:buClr>
                <a:buSzPts val="1100"/>
                <a:buFont typeface="Arial"/>
                <a:buNone/>
              </a:pPr>
              <a:r>
                <a:t/>
              </a:r>
              <a:endParaRPr sz="1300"/>
            </a:p>
            <a:p>
              <a:pPr indent="0" lvl="0" marL="0" marR="0" rtl="0" algn="ctr">
                <a:lnSpc>
                  <a:spcPct val="90000"/>
                </a:lnSpc>
                <a:spcBef>
                  <a:spcPts val="0"/>
                </a:spcBef>
                <a:spcAft>
                  <a:spcPts val="0"/>
                </a:spcAft>
                <a:buClr>
                  <a:srgbClr val="000000"/>
                </a:buClr>
                <a:buSzPts val="1300"/>
                <a:buFont typeface="Arial"/>
                <a:buNone/>
              </a:pPr>
              <a:r>
                <a:t/>
              </a:r>
              <a:endParaRPr sz="1300"/>
            </a:p>
          </p:txBody>
        </p:sp>
        <p:sp>
          <p:nvSpPr>
            <p:cNvPr id="304" name="Google Shape;304;g127754d1522_0_101"/>
            <p:cNvSpPr/>
            <p:nvPr/>
          </p:nvSpPr>
          <p:spPr>
            <a:xfrm>
              <a:off x="4387153" y="1464064"/>
              <a:ext cx="1983633" cy="1366723"/>
            </a:xfrm>
            <a:prstGeom prst="roundRect">
              <a:avLst>
                <a:gd fmla="val 16667" name="adj"/>
              </a:avLst>
            </a:prstGeom>
            <a:solidFill>
              <a:schemeClr val="lt1"/>
            </a:solidFill>
            <a:ln cap="flat" cmpd="sng" w="25400">
              <a:solidFill>
                <a:srgbClr val="1657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127754d1522_0_101"/>
            <p:cNvSpPr/>
            <p:nvPr/>
          </p:nvSpPr>
          <p:spPr>
            <a:xfrm>
              <a:off x="4387153" y="2956430"/>
              <a:ext cx="1983633" cy="209311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127754d1522_0_101"/>
            <p:cNvSpPr txBox="1"/>
            <p:nvPr/>
          </p:nvSpPr>
          <p:spPr>
            <a:xfrm>
              <a:off x="4387153" y="2956430"/>
              <a:ext cx="1983633" cy="2093118"/>
            </a:xfrm>
            <a:prstGeom prst="rect">
              <a:avLst/>
            </a:prstGeom>
            <a:noFill/>
            <a:ln>
              <a:noFill/>
            </a:ln>
          </p:spPr>
          <p:txBody>
            <a:bodyPr anchorCtr="0" anchor="t" bIns="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NOWRDC has partnered with the Danish Technical Institute (DTU) to co-develop an offshore wind technology roadmap for the Danish government.</a:t>
              </a:r>
              <a:endParaRPr/>
            </a:p>
          </p:txBody>
        </p:sp>
        <p:sp>
          <p:nvSpPr>
            <p:cNvPr id="307" name="Google Shape;307;g127754d1522_0_101"/>
            <p:cNvSpPr/>
            <p:nvPr/>
          </p:nvSpPr>
          <p:spPr>
            <a:xfrm>
              <a:off x="6527556" y="1509103"/>
              <a:ext cx="1983633" cy="1366723"/>
            </a:xfrm>
            <a:prstGeom prst="roundRect">
              <a:avLst>
                <a:gd fmla="val 16667" name="adj"/>
              </a:avLst>
            </a:prstGeom>
            <a:solidFill>
              <a:schemeClr val="lt1"/>
            </a:solidFill>
            <a:ln cap="flat" cmpd="sng" w="25400">
              <a:solidFill>
                <a:srgbClr val="1657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127754d1522_0_101"/>
            <p:cNvSpPr/>
            <p:nvPr/>
          </p:nvSpPr>
          <p:spPr>
            <a:xfrm>
              <a:off x="16617" y="2906609"/>
              <a:ext cx="1983633" cy="190416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27754d1522_0_101"/>
            <p:cNvSpPr txBox="1"/>
            <p:nvPr/>
          </p:nvSpPr>
          <p:spPr>
            <a:xfrm>
              <a:off x="16617" y="2906609"/>
              <a:ext cx="1983633" cy="1904162"/>
            </a:xfrm>
            <a:prstGeom prst="rect">
              <a:avLst/>
            </a:prstGeom>
            <a:noFill/>
            <a:ln>
              <a:noFill/>
            </a:ln>
          </p:spPr>
          <p:txBody>
            <a:bodyPr anchorCtr="0" anchor="t" bIns="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NOWRDC has co-formed a joint industry project with NREL and Cornell University, bringing industry and the public sector together to analyze inter-array impacts and how to mitigate them </a:t>
              </a:r>
              <a:endParaRPr/>
            </a:p>
          </p:txBody>
        </p:sp>
      </p:grpSp>
      <p:sp>
        <p:nvSpPr>
          <p:cNvPr id="310" name="Google Shape;310;g127754d1522_0_101"/>
          <p:cNvSpPr txBox="1"/>
          <p:nvPr/>
        </p:nvSpPr>
        <p:spPr>
          <a:xfrm>
            <a:off x="7467600" y="1665514"/>
            <a:ext cx="751114" cy="620486"/>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311" name="Google Shape;311;g127754d1522_0_101"/>
          <p:cNvPicPr preferRelativeResize="0"/>
          <p:nvPr/>
        </p:nvPicPr>
        <p:blipFill rotWithShape="1">
          <a:blip r:embed="rId3">
            <a:alphaModFix/>
          </a:blip>
          <a:srcRect b="0" l="0" r="0" t="0"/>
          <a:stretch/>
        </p:blipFill>
        <p:spPr>
          <a:xfrm>
            <a:off x="7785946" y="1892250"/>
            <a:ext cx="827314" cy="679500"/>
          </a:xfrm>
          <a:prstGeom prst="rect">
            <a:avLst/>
          </a:prstGeom>
          <a:noFill/>
          <a:ln>
            <a:noFill/>
          </a:ln>
        </p:spPr>
      </p:pic>
      <p:sp>
        <p:nvSpPr>
          <p:cNvPr id="312" name="Google Shape;312;g127754d1522_0_101"/>
          <p:cNvSpPr txBox="1"/>
          <p:nvPr/>
        </p:nvSpPr>
        <p:spPr>
          <a:xfrm>
            <a:off x="903514" y="1665514"/>
            <a:ext cx="936172" cy="6204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Logo&#10;&#10;Description automatically generated" id="313" name="Google Shape;313;g127754d1522_0_101"/>
          <p:cNvPicPr preferRelativeResize="0"/>
          <p:nvPr/>
        </p:nvPicPr>
        <p:blipFill rotWithShape="1">
          <a:blip r:embed="rId4">
            <a:alphaModFix/>
          </a:blip>
          <a:srcRect b="0" l="0" r="0" t="0"/>
          <a:stretch/>
        </p:blipFill>
        <p:spPr>
          <a:xfrm>
            <a:off x="1453963" y="1355271"/>
            <a:ext cx="620486" cy="620486"/>
          </a:xfrm>
          <a:prstGeom prst="rect">
            <a:avLst/>
          </a:prstGeom>
          <a:noFill/>
          <a:ln>
            <a:noFill/>
          </a:ln>
        </p:spPr>
      </p:pic>
      <p:pic>
        <p:nvPicPr>
          <p:cNvPr descr="A picture containing text, clipart&#10;&#10;Description automatically generated" id="314" name="Google Shape;314;g127754d1522_0_101"/>
          <p:cNvPicPr preferRelativeResize="0"/>
          <p:nvPr/>
        </p:nvPicPr>
        <p:blipFill rotWithShape="1">
          <a:blip r:embed="rId5">
            <a:alphaModFix/>
          </a:blip>
          <a:srcRect b="0" l="0" r="0" t="0"/>
          <a:stretch/>
        </p:blipFill>
        <p:spPr>
          <a:xfrm>
            <a:off x="388204" y="1615871"/>
            <a:ext cx="937938" cy="207818"/>
          </a:xfrm>
          <a:prstGeom prst="rect">
            <a:avLst/>
          </a:prstGeom>
          <a:noFill/>
          <a:ln>
            <a:noFill/>
          </a:ln>
        </p:spPr>
      </p:pic>
      <p:sp>
        <p:nvSpPr>
          <p:cNvPr id="315" name="Google Shape;315;g127754d1522_0_101"/>
          <p:cNvSpPr txBox="1"/>
          <p:nvPr>
            <p:ph type="title"/>
          </p:nvPr>
        </p:nvSpPr>
        <p:spPr>
          <a:xfrm>
            <a:off x="294300" y="265621"/>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1800">
                <a:solidFill>
                  <a:schemeClr val="accent2"/>
                </a:solidFill>
                <a:latin typeface="Arial"/>
                <a:ea typeface="Arial"/>
                <a:cs typeface="Arial"/>
                <a:sym typeface="Arial"/>
              </a:rPr>
              <a:t>New Project Approaches - Novel Approaches to Delivering on Mission (1/2)</a:t>
            </a:r>
            <a:endParaRPr sz="1800">
              <a:solidFill>
                <a:schemeClr val="accent2"/>
              </a:solidFill>
            </a:endParaRPr>
          </a:p>
        </p:txBody>
      </p:sp>
      <p:sp>
        <p:nvSpPr>
          <p:cNvPr id="316" name="Google Shape;316;g127754d1522_0_101"/>
          <p:cNvSpPr txBox="1"/>
          <p:nvPr/>
        </p:nvSpPr>
        <p:spPr>
          <a:xfrm>
            <a:off x="3015343" y="1496684"/>
            <a:ext cx="827314" cy="83636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7" name="Google Shape;317;g127754d1522_0_101"/>
          <p:cNvSpPr txBox="1"/>
          <p:nvPr/>
        </p:nvSpPr>
        <p:spPr>
          <a:xfrm>
            <a:off x="5247640" y="1576780"/>
            <a:ext cx="827314" cy="83636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Icon&#10;&#10;Description automatically generated with medium confidence" id="318" name="Google Shape;318;g127754d1522_0_101"/>
          <p:cNvPicPr preferRelativeResize="0"/>
          <p:nvPr/>
        </p:nvPicPr>
        <p:blipFill rotWithShape="1">
          <a:blip r:embed="rId6">
            <a:alphaModFix/>
          </a:blip>
          <a:srcRect b="0" l="0" r="0" t="0"/>
          <a:stretch/>
        </p:blipFill>
        <p:spPr>
          <a:xfrm>
            <a:off x="4908922" y="1417535"/>
            <a:ext cx="698500" cy="1041400"/>
          </a:xfrm>
          <a:prstGeom prst="rect">
            <a:avLst/>
          </a:prstGeom>
          <a:noFill/>
          <a:ln>
            <a:noFill/>
          </a:ln>
        </p:spPr>
      </p:pic>
      <p:sp>
        <p:nvSpPr>
          <p:cNvPr id="319" name="Google Shape;319;g127754d1522_0_101"/>
          <p:cNvSpPr txBox="1"/>
          <p:nvPr/>
        </p:nvSpPr>
        <p:spPr>
          <a:xfrm>
            <a:off x="2539501" y="1940675"/>
            <a:ext cx="17790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chemeClr val="accent2"/>
                </a:solidFill>
                <a:latin typeface="Arial"/>
                <a:ea typeface="Arial"/>
                <a:cs typeface="Arial"/>
                <a:sym typeface="Arial"/>
              </a:rPr>
              <a:t>O</a:t>
            </a:r>
            <a:r>
              <a:rPr b="1" lang="en">
                <a:solidFill>
                  <a:schemeClr val="accent2"/>
                </a:solidFill>
              </a:rPr>
              <a:t>cean Sensing Technology Accelerator</a:t>
            </a:r>
            <a:endParaRPr/>
          </a:p>
        </p:txBody>
      </p:sp>
      <p:sp>
        <p:nvSpPr>
          <p:cNvPr id="320" name="Google Shape;320;g127754d1522_0_101"/>
          <p:cNvSpPr txBox="1"/>
          <p:nvPr/>
        </p:nvSpPr>
        <p:spPr>
          <a:xfrm>
            <a:off x="468575" y="2048525"/>
            <a:ext cx="1693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chemeClr val="accent2"/>
                </a:solidFill>
                <a:latin typeface="Arial"/>
                <a:ea typeface="Arial"/>
                <a:cs typeface="Arial"/>
                <a:sym typeface="Arial"/>
              </a:rPr>
              <a:t>Inter-Array Wake Mod</a:t>
            </a:r>
            <a:r>
              <a:rPr b="1" lang="en">
                <a:solidFill>
                  <a:schemeClr val="accent2"/>
                </a:solidFill>
              </a:rPr>
              <a:t>eling </a:t>
            </a:r>
            <a:r>
              <a:rPr b="1" i="0" lang="en" sz="1400" u="none" cap="none" strike="noStrike">
                <a:solidFill>
                  <a:schemeClr val="accent2"/>
                </a:solidFill>
                <a:latin typeface="Arial"/>
                <a:ea typeface="Arial"/>
                <a:cs typeface="Arial"/>
                <a:sym typeface="Arial"/>
              </a:rPr>
              <a:t>JIP</a:t>
            </a:r>
            <a:endParaRPr/>
          </a:p>
        </p:txBody>
      </p:sp>
      <p:sp>
        <p:nvSpPr>
          <p:cNvPr id="321" name="Google Shape;321;g127754d1522_0_101"/>
          <p:cNvSpPr txBox="1"/>
          <p:nvPr/>
        </p:nvSpPr>
        <p:spPr>
          <a:xfrm>
            <a:off x="6927447" y="1446060"/>
            <a:ext cx="1326031"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chemeClr val="accent2"/>
                </a:solidFill>
                <a:latin typeface="Arial"/>
                <a:ea typeface="Arial"/>
                <a:cs typeface="Arial"/>
                <a:sym typeface="Arial"/>
              </a:rPr>
              <a:t>Equinor OSW Innovation Hub</a:t>
            </a:r>
            <a:endParaRPr/>
          </a:p>
        </p:txBody>
      </p:sp>
      <p:sp>
        <p:nvSpPr>
          <p:cNvPr id="322" name="Google Shape;322;g127754d1522_0_101"/>
          <p:cNvSpPr txBox="1"/>
          <p:nvPr/>
        </p:nvSpPr>
        <p:spPr>
          <a:xfrm>
            <a:off x="5528831" y="1453354"/>
            <a:ext cx="1224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2"/>
                </a:solidFill>
                <a:latin typeface="Arial"/>
                <a:ea typeface="Arial"/>
                <a:cs typeface="Arial"/>
                <a:sym typeface="Arial"/>
              </a:rPr>
              <a:t>Denmark-</a:t>
            </a:r>
            <a:endParaRPr b="1" i="0" sz="12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2"/>
                </a:solidFill>
                <a:latin typeface="Arial"/>
                <a:ea typeface="Arial"/>
                <a:cs typeface="Arial"/>
                <a:sym typeface="Arial"/>
              </a:rPr>
              <a:t>American Offshore Wind Collaboration</a:t>
            </a:r>
            <a:endParaRPr b="0" i="0" sz="1200" u="none" cap="none" strike="noStrike">
              <a:solidFill>
                <a:srgbClr val="000000"/>
              </a:solidFill>
              <a:latin typeface="Arial"/>
              <a:ea typeface="Arial"/>
              <a:cs typeface="Arial"/>
              <a:sym typeface="Arial"/>
            </a:endParaRPr>
          </a:p>
        </p:txBody>
      </p:sp>
      <p:sp>
        <p:nvSpPr>
          <p:cNvPr id="323" name="Google Shape;323;g127754d1522_0_101"/>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pic>
        <p:nvPicPr>
          <p:cNvPr id="324" name="Google Shape;324;g127754d1522_0_101"/>
          <p:cNvPicPr preferRelativeResize="0"/>
          <p:nvPr/>
        </p:nvPicPr>
        <p:blipFill rotWithShape="1">
          <a:blip r:embed="rId7">
            <a:alphaModFix/>
          </a:blip>
          <a:srcRect b="0" l="0" r="69089" t="0"/>
          <a:stretch/>
        </p:blipFill>
        <p:spPr>
          <a:xfrm>
            <a:off x="2882000" y="1374288"/>
            <a:ext cx="984599" cy="367050"/>
          </a:xfrm>
          <a:prstGeom prst="rect">
            <a:avLst/>
          </a:prstGeom>
          <a:noFill/>
          <a:ln>
            <a:noFill/>
          </a:ln>
        </p:spPr>
      </p:pic>
      <p:pic>
        <p:nvPicPr>
          <p:cNvPr id="325" name="Google Shape;325;g127754d1522_0_101"/>
          <p:cNvPicPr preferRelativeResize="0"/>
          <p:nvPr/>
        </p:nvPicPr>
        <p:blipFill rotWithShape="1">
          <a:blip r:embed="rId7">
            <a:alphaModFix/>
          </a:blip>
          <a:srcRect b="0" l="33399" r="0" t="0"/>
          <a:stretch/>
        </p:blipFill>
        <p:spPr>
          <a:xfrm>
            <a:off x="2539502" y="1707363"/>
            <a:ext cx="1778975" cy="307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5"/>
          <p:cNvSpPr/>
          <p:nvPr/>
        </p:nvSpPr>
        <p:spPr>
          <a:xfrm>
            <a:off x="489857" y="1055916"/>
            <a:ext cx="2743200" cy="16764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000" u="none" cap="none" strike="noStrike">
              <a:solidFill>
                <a:schemeClr val="lt1"/>
              </a:solidFill>
              <a:latin typeface="Arial"/>
              <a:ea typeface="Arial"/>
              <a:cs typeface="Arial"/>
              <a:sym typeface="Arial"/>
            </a:endParaRPr>
          </a:p>
        </p:txBody>
      </p:sp>
      <p:pic>
        <p:nvPicPr>
          <p:cNvPr descr="Innovate UK" id="331" name="Google Shape;331;p25"/>
          <p:cNvPicPr preferRelativeResize="0"/>
          <p:nvPr/>
        </p:nvPicPr>
        <p:blipFill rotWithShape="1">
          <a:blip r:embed="rId3">
            <a:alphaModFix/>
          </a:blip>
          <a:srcRect b="0" l="0" r="0" t="0"/>
          <a:stretch/>
        </p:blipFill>
        <p:spPr>
          <a:xfrm>
            <a:off x="1836196" y="1317174"/>
            <a:ext cx="1506653" cy="1254576"/>
          </a:xfrm>
          <a:prstGeom prst="rect">
            <a:avLst/>
          </a:prstGeom>
          <a:noFill/>
          <a:ln>
            <a:noFill/>
          </a:ln>
        </p:spPr>
      </p:pic>
      <p:pic>
        <p:nvPicPr>
          <p:cNvPr descr="Icon&#10;&#10;Description automatically generated" id="332" name="Google Shape;332;p25"/>
          <p:cNvPicPr preferRelativeResize="0"/>
          <p:nvPr/>
        </p:nvPicPr>
        <p:blipFill rotWithShape="1">
          <a:blip r:embed="rId4">
            <a:alphaModFix/>
          </a:blip>
          <a:srcRect b="0" l="0" r="0" t="0"/>
          <a:stretch/>
        </p:blipFill>
        <p:spPr>
          <a:xfrm>
            <a:off x="617380" y="1317174"/>
            <a:ext cx="991959" cy="991959"/>
          </a:xfrm>
          <a:prstGeom prst="rect">
            <a:avLst/>
          </a:prstGeom>
          <a:noFill/>
          <a:ln>
            <a:noFill/>
          </a:ln>
        </p:spPr>
      </p:pic>
      <p:sp>
        <p:nvSpPr>
          <p:cNvPr id="333" name="Google Shape;333;p25"/>
          <p:cNvSpPr txBox="1"/>
          <p:nvPr/>
        </p:nvSpPr>
        <p:spPr>
          <a:xfrm>
            <a:off x="3342849" y="1031095"/>
            <a:ext cx="50868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NOWRDC is </a:t>
            </a:r>
            <a:r>
              <a:rPr b="1" lang="en"/>
              <a:t>running</a:t>
            </a:r>
            <a:r>
              <a:rPr b="1" i="0" lang="en" sz="1400" u="none" cap="none" strike="noStrike">
                <a:solidFill>
                  <a:srgbClr val="000000"/>
                </a:solidFill>
                <a:latin typeface="Arial"/>
                <a:ea typeface="Arial"/>
                <a:cs typeface="Arial"/>
                <a:sym typeface="Arial"/>
              </a:rPr>
              <a:t> a joint solicitation with Innovate UK</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The solicitation aims to catalyze offshore wind innovation that responds to common challenges in the UK and the U.S.</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Solicitation will procure projects that will be based in both the UK and the U.S., focused on mutual offshore wind challenge areas</a:t>
            </a:r>
            <a:endParaRPr/>
          </a:p>
        </p:txBody>
      </p:sp>
      <p:sp>
        <p:nvSpPr>
          <p:cNvPr id="334" name="Google Shape;334;p25"/>
          <p:cNvSpPr txBox="1"/>
          <p:nvPr/>
        </p:nvSpPr>
        <p:spPr>
          <a:xfrm>
            <a:off x="294300" y="265621"/>
            <a:ext cx="8555400" cy="564000"/>
          </a:xfrm>
          <a:prstGeom prst="rect">
            <a:avLst/>
          </a:prstGeom>
          <a:no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Clr>
                <a:schemeClr val="dk2"/>
              </a:buClr>
              <a:buSzPts val="2800"/>
              <a:buFont typeface="Arial"/>
              <a:buNone/>
            </a:pPr>
            <a:r>
              <a:rPr b="1" i="0" lang="en" sz="1800" u="none" cap="none" strike="noStrike">
                <a:solidFill>
                  <a:schemeClr val="accent2"/>
                </a:solidFill>
                <a:latin typeface="Arial"/>
                <a:ea typeface="Arial"/>
                <a:cs typeface="Arial"/>
                <a:sym typeface="Arial"/>
              </a:rPr>
              <a:t>New Project Approaches - Novel Approaches to Delivering on Mission (2/2)</a:t>
            </a:r>
            <a:endParaRPr b="0" i="0" sz="1800" u="none" cap="none" strike="noStrike">
              <a:solidFill>
                <a:schemeClr val="accent2"/>
              </a:solidFill>
              <a:latin typeface="Calibri"/>
              <a:ea typeface="Calibri"/>
              <a:cs typeface="Calibri"/>
              <a:sym typeface="Calibri"/>
            </a:endParaRPr>
          </a:p>
        </p:txBody>
      </p:sp>
      <p:sp>
        <p:nvSpPr>
          <p:cNvPr id="335" name="Google Shape;335;p25"/>
          <p:cNvSpPr txBox="1"/>
          <p:nvPr/>
        </p:nvSpPr>
        <p:spPr>
          <a:xfrm>
            <a:off x="489857" y="2833008"/>
            <a:ext cx="7565700" cy="1816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Total available funding is targeted at $4-8M, equal parts U.S. and UK funding</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NOWRDC is currently discussing challenge areas and available funding with state members </a:t>
            </a:r>
            <a:endParaRPr/>
          </a:p>
          <a:p>
            <a:pPr indent="-285750" lvl="0" marL="285750" marR="0" rtl="0" algn="l">
              <a:lnSpc>
                <a:spcPct val="100000"/>
              </a:lnSpc>
              <a:spcBef>
                <a:spcPts val="0"/>
              </a:spcBef>
              <a:spcAft>
                <a:spcPts val="0"/>
              </a:spcAft>
              <a:buClr>
                <a:srgbClr val="000000"/>
              </a:buClr>
              <a:buSzPts val="1400"/>
              <a:buFont typeface="Arial"/>
              <a:buChar char="•"/>
            </a:pPr>
            <a:r>
              <a:rPr lang="en"/>
              <a:t>Applications are due January 2024</a:t>
            </a:r>
            <a:endParaRPr/>
          </a:p>
          <a:p>
            <a:pPr indent="-285750" lvl="0" marL="28575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Joint solicitation supports the spirit of </a:t>
            </a:r>
            <a:r>
              <a:rPr b="0" i="0" lang="en" sz="1400" u="sng" cap="none" strike="noStrike">
                <a:solidFill>
                  <a:srgbClr val="000000"/>
                </a:solidFill>
                <a:latin typeface="Arial"/>
                <a:ea typeface="Arial"/>
                <a:cs typeface="Arial"/>
                <a:sym typeface="Arial"/>
                <a:hlinkClick r:id="rId5">
                  <a:extLst>
                    <a:ext uri="{A12FA001-AC4F-418D-AE19-62706E023703}">
                      <ahyp:hlinkClr val="tx"/>
                    </a:ext>
                  </a:extLst>
                </a:hlinkClick>
              </a:rPr>
              <a:t>the U.S.-UK Strategic Energy Dialogue</a:t>
            </a:r>
            <a:r>
              <a:rPr b="0" i="0" lang="en" sz="1400" u="none" cap="none" strike="noStrike">
                <a:solidFill>
                  <a:srgbClr val="000000"/>
                </a:solidFill>
                <a:latin typeface="Arial"/>
                <a:ea typeface="Arial"/>
                <a:cs typeface="Arial"/>
                <a:sym typeface="Arial"/>
              </a:rPr>
              <a:t>, aimed at enhancing and expanding cooperation in support of shared energy security and resilience objectives, clean energy and net zero ambitions, and joint leadership priorities in multilateral energy forums</a:t>
            </a:r>
            <a:endParaRPr/>
          </a:p>
        </p:txBody>
      </p:sp>
      <p:sp>
        <p:nvSpPr>
          <p:cNvPr id="336" name="Google Shape;336;p25"/>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3b0e1547f3_0_0"/>
          <p:cNvSpPr txBox="1"/>
          <p:nvPr>
            <p:ph type="title"/>
          </p:nvPr>
        </p:nvSpPr>
        <p:spPr>
          <a:xfrm>
            <a:off x="291942" y="232964"/>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2400">
                <a:solidFill>
                  <a:schemeClr val="accent2"/>
                </a:solidFill>
                <a:latin typeface="Arial"/>
                <a:ea typeface="Arial"/>
                <a:cs typeface="Arial"/>
                <a:sym typeface="Arial"/>
              </a:rPr>
              <a:t>Industry Member Benefits</a:t>
            </a:r>
            <a:endParaRPr sz="2400">
              <a:solidFill>
                <a:schemeClr val="accent2"/>
              </a:solidFill>
            </a:endParaRPr>
          </a:p>
        </p:txBody>
      </p:sp>
      <p:sp>
        <p:nvSpPr>
          <p:cNvPr id="343" name="Google Shape;343;g23b0e1547f3_0_0"/>
          <p:cNvSpPr txBox="1"/>
          <p:nvPr>
            <p:ph idx="1" type="body"/>
          </p:nvPr>
        </p:nvSpPr>
        <p:spPr>
          <a:xfrm>
            <a:off x="225375" y="555625"/>
            <a:ext cx="5793300" cy="39831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900"/>
              </a:spcBef>
              <a:spcAft>
                <a:spcPts val="0"/>
              </a:spcAft>
              <a:buNone/>
            </a:pPr>
            <a:r>
              <a:t/>
            </a:r>
            <a:endParaRPr sz="1600">
              <a:solidFill>
                <a:schemeClr val="accent2"/>
              </a:solidFill>
              <a:latin typeface="Roboto"/>
              <a:ea typeface="Roboto"/>
              <a:cs typeface="Roboto"/>
              <a:sym typeface="Roboto"/>
            </a:endParaRPr>
          </a:p>
          <a:p>
            <a:pPr indent="-279400" lvl="0" marL="285750" rtl="0" algn="l">
              <a:lnSpc>
                <a:spcPct val="150000"/>
              </a:lnSpc>
              <a:spcBef>
                <a:spcPts val="900"/>
              </a:spcBef>
              <a:spcAft>
                <a:spcPts val="0"/>
              </a:spcAft>
              <a:buSzPts val="1700"/>
              <a:buFont typeface="Noto Sans Symbols"/>
              <a:buChar char="➢"/>
            </a:pPr>
            <a:r>
              <a:rPr lang="en">
                <a:solidFill>
                  <a:schemeClr val="accent2"/>
                </a:solidFill>
                <a:latin typeface="Roboto"/>
                <a:ea typeface="Roboto"/>
                <a:cs typeface="Roboto"/>
                <a:sym typeface="Roboto"/>
              </a:rPr>
              <a:t>Ability to identify industry needs to steer NOWRDC’s R&amp;D funds and resulting project awards</a:t>
            </a:r>
            <a:endParaRPr>
              <a:solidFill>
                <a:schemeClr val="accent2"/>
              </a:solidFill>
              <a:latin typeface="Roboto"/>
              <a:ea typeface="Roboto"/>
              <a:cs typeface="Roboto"/>
              <a:sym typeface="Roboto"/>
            </a:endParaRPr>
          </a:p>
          <a:p>
            <a:pPr indent="-279400" lvl="0" marL="285750" rtl="0" algn="l">
              <a:lnSpc>
                <a:spcPct val="150000"/>
              </a:lnSpc>
              <a:spcBef>
                <a:spcPts val="900"/>
              </a:spcBef>
              <a:spcAft>
                <a:spcPts val="0"/>
              </a:spcAft>
              <a:buSzPts val="1700"/>
              <a:buFont typeface="Noto Sans Symbols"/>
              <a:buChar char="➢"/>
            </a:pPr>
            <a:r>
              <a:rPr lang="en">
                <a:solidFill>
                  <a:schemeClr val="accent2"/>
                </a:solidFill>
                <a:latin typeface="Roboto"/>
                <a:ea typeface="Roboto"/>
                <a:cs typeface="Roboto"/>
                <a:sym typeface="Roboto"/>
              </a:rPr>
              <a:t>Participation in NOWRDC network comprised of federal, state, and industry partners that provide value beyond technical R&amp;D</a:t>
            </a:r>
            <a:endParaRPr>
              <a:solidFill>
                <a:schemeClr val="accent2"/>
              </a:solidFill>
              <a:latin typeface="Roboto"/>
              <a:ea typeface="Roboto"/>
              <a:cs typeface="Roboto"/>
              <a:sym typeface="Roboto"/>
            </a:endParaRPr>
          </a:p>
          <a:p>
            <a:pPr indent="-323850" lvl="1" marL="914400" rtl="0" algn="l">
              <a:lnSpc>
                <a:spcPct val="150000"/>
              </a:lnSpc>
              <a:spcBef>
                <a:spcPts val="900"/>
              </a:spcBef>
              <a:spcAft>
                <a:spcPts val="0"/>
              </a:spcAft>
              <a:buClr>
                <a:schemeClr val="accent2"/>
              </a:buClr>
              <a:buSzPts val="1500"/>
              <a:buFont typeface="Roboto"/>
              <a:buChar char="○"/>
            </a:pPr>
            <a:r>
              <a:rPr lang="en" sz="1500">
                <a:solidFill>
                  <a:schemeClr val="accent2"/>
                </a:solidFill>
                <a:latin typeface="Roboto"/>
                <a:ea typeface="Roboto"/>
                <a:cs typeface="Roboto"/>
                <a:sym typeface="Roboto"/>
              </a:rPr>
              <a:t>Main points of interaction include Board of Directors (quarterly), R&amp;D Committee (monthly), and project advisory boards (opt-in per project, quarterly)</a:t>
            </a:r>
            <a:endParaRPr sz="1500">
              <a:solidFill>
                <a:schemeClr val="accent2"/>
              </a:solidFill>
              <a:latin typeface="Roboto"/>
              <a:ea typeface="Roboto"/>
              <a:cs typeface="Roboto"/>
              <a:sym typeface="Roboto"/>
            </a:endParaRPr>
          </a:p>
          <a:p>
            <a:pPr indent="-266700" lvl="0" marL="285750" rtl="0" algn="l">
              <a:lnSpc>
                <a:spcPct val="150000"/>
              </a:lnSpc>
              <a:spcBef>
                <a:spcPts val="900"/>
              </a:spcBef>
              <a:spcAft>
                <a:spcPts val="0"/>
              </a:spcAft>
              <a:buClr>
                <a:schemeClr val="accent2"/>
              </a:buClr>
              <a:buSzPts val="1500"/>
              <a:buFont typeface="Roboto"/>
              <a:buChar char="➢"/>
            </a:pPr>
            <a:r>
              <a:rPr lang="en">
                <a:solidFill>
                  <a:schemeClr val="accent2"/>
                </a:solidFill>
                <a:latin typeface="Roboto"/>
                <a:ea typeface="Roboto"/>
                <a:cs typeface="Roboto"/>
                <a:sym typeface="Roboto"/>
              </a:rPr>
              <a:t>Real time access to technical innovation and direct connection with technology developers (</a:t>
            </a:r>
            <a:r>
              <a:rPr lang="en" u="sng">
                <a:solidFill>
                  <a:schemeClr val="hlink"/>
                </a:solidFill>
                <a:latin typeface="Roboto"/>
                <a:ea typeface="Roboto"/>
                <a:cs typeface="Roboto"/>
                <a:sym typeface="Roboto"/>
                <a:hlinkClick r:id="rId3"/>
              </a:rPr>
              <a:t>full awardee list linked here</a:t>
            </a:r>
            <a:r>
              <a:rPr lang="en">
                <a:solidFill>
                  <a:schemeClr val="accent2"/>
                </a:solidFill>
                <a:latin typeface="Roboto"/>
                <a:ea typeface="Roboto"/>
                <a:cs typeface="Roboto"/>
                <a:sym typeface="Roboto"/>
              </a:rPr>
              <a:t>)</a:t>
            </a:r>
            <a:endParaRPr>
              <a:solidFill>
                <a:schemeClr val="accent2"/>
              </a:solidFill>
              <a:latin typeface="Roboto"/>
              <a:ea typeface="Roboto"/>
              <a:cs typeface="Roboto"/>
              <a:sym typeface="Roboto"/>
            </a:endParaRPr>
          </a:p>
          <a:p>
            <a:pPr indent="0" lvl="0" marL="0" rtl="0" algn="l">
              <a:lnSpc>
                <a:spcPct val="80000"/>
              </a:lnSpc>
              <a:spcBef>
                <a:spcPts val="0"/>
              </a:spcBef>
              <a:spcAft>
                <a:spcPts val="0"/>
              </a:spcAft>
              <a:buClr>
                <a:srgbClr val="000000"/>
              </a:buClr>
              <a:buSzPts val="1387"/>
              <a:buNone/>
            </a:pPr>
            <a:r>
              <a:t/>
            </a:r>
            <a:endParaRPr sz="1387">
              <a:solidFill>
                <a:schemeClr val="dk1"/>
              </a:solidFill>
            </a:endParaRPr>
          </a:p>
          <a:p>
            <a:pPr indent="0" lvl="0" marL="0" rtl="0" algn="l">
              <a:lnSpc>
                <a:spcPct val="80000"/>
              </a:lnSpc>
              <a:spcBef>
                <a:spcPts val="0"/>
              </a:spcBef>
              <a:spcAft>
                <a:spcPts val="0"/>
              </a:spcAft>
              <a:buClr>
                <a:srgbClr val="000000"/>
              </a:buClr>
              <a:buSzPts val="1387"/>
              <a:buNone/>
            </a:pPr>
            <a:r>
              <a:t/>
            </a:r>
            <a:endParaRPr sz="3200">
              <a:solidFill>
                <a:schemeClr val="dk1"/>
              </a:solidFill>
            </a:endParaRPr>
          </a:p>
          <a:p>
            <a:pPr indent="0" lvl="0" marL="0" rtl="0" algn="l">
              <a:lnSpc>
                <a:spcPct val="80000"/>
              </a:lnSpc>
              <a:spcBef>
                <a:spcPts val="0"/>
              </a:spcBef>
              <a:spcAft>
                <a:spcPts val="0"/>
              </a:spcAft>
              <a:buClr>
                <a:schemeClr val="dk1"/>
              </a:buClr>
              <a:buSzPts val="1387"/>
              <a:buNone/>
            </a:pPr>
            <a:r>
              <a:t/>
            </a:r>
            <a:endParaRPr sz="1187">
              <a:solidFill>
                <a:srgbClr val="000000"/>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387"/>
              <a:buNone/>
            </a:pPr>
            <a:r>
              <a:t/>
            </a:r>
            <a:endParaRPr sz="1187">
              <a:solidFill>
                <a:srgbClr val="000000"/>
              </a:solidFill>
            </a:endParaRPr>
          </a:p>
        </p:txBody>
      </p:sp>
      <p:pic>
        <p:nvPicPr>
          <p:cNvPr descr="A picture containing text, blackboard&#10;&#10;Description automatically generated" id="344" name="Google Shape;344;g23b0e1547f3_0_0"/>
          <p:cNvPicPr preferRelativeResize="0"/>
          <p:nvPr/>
        </p:nvPicPr>
        <p:blipFill rotWithShape="1">
          <a:blip r:embed="rId4">
            <a:alphaModFix/>
          </a:blip>
          <a:srcRect b="0" l="0" r="0" t="0"/>
          <a:stretch/>
        </p:blipFill>
        <p:spPr>
          <a:xfrm>
            <a:off x="6182395" y="1287917"/>
            <a:ext cx="2567665" cy="25676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0e5bb6e427_0_0"/>
          <p:cNvSpPr txBox="1"/>
          <p:nvPr>
            <p:ph type="title"/>
          </p:nvPr>
        </p:nvSpPr>
        <p:spPr>
          <a:xfrm>
            <a:off x="291942" y="232964"/>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2400">
                <a:solidFill>
                  <a:schemeClr val="accent2"/>
                </a:solidFill>
                <a:latin typeface="Arial"/>
                <a:ea typeface="Arial"/>
                <a:cs typeface="Arial"/>
                <a:sym typeface="Arial"/>
              </a:rPr>
              <a:t>State Member Benefits</a:t>
            </a:r>
            <a:endParaRPr sz="2400">
              <a:solidFill>
                <a:schemeClr val="accent2"/>
              </a:solidFill>
            </a:endParaRPr>
          </a:p>
        </p:txBody>
      </p:sp>
      <p:sp>
        <p:nvSpPr>
          <p:cNvPr id="351" name="Google Shape;351;g20e5bb6e427_0_0"/>
          <p:cNvSpPr txBox="1"/>
          <p:nvPr>
            <p:ph idx="1" type="body"/>
          </p:nvPr>
        </p:nvSpPr>
        <p:spPr>
          <a:xfrm>
            <a:off x="225367" y="796964"/>
            <a:ext cx="5793300" cy="3717300"/>
          </a:xfrm>
          <a:prstGeom prst="rect">
            <a:avLst/>
          </a:prstGeom>
          <a:noFill/>
          <a:ln>
            <a:noFill/>
          </a:ln>
        </p:spPr>
        <p:txBody>
          <a:bodyPr anchorCtr="0" anchor="t" bIns="45700" lIns="91425" spcFirstLastPara="1" rIns="91425" wrap="square" tIns="45700">
            <a:noAutofit/>
          </a:bodyPr>
          <a:lstStyle/>
          <a:p>
            <a:pPr indent="-285750" lvl="0" marL="285750" rtl="0" algn="l">
              <a:lnSpc>
                <a:spcPct val="150000"/>
              </a:lnSpc>
              <a:spcBef>
                <a:spcPts val="900"/>
              </a:spcBef>
              <a:spcAft>
                <a:spcPts val="0"/>
              </a:spcAft>
              <a:buSzPts val="1800"/>
              <a:buFont typeface="Noto Sans Symbols"/>
              <a:buChar char="➢"/>
            </a:pPr>
            <a:r>
              <a:rPr lang="en" sz="1600">
                <a:solidFill>
                  <a:schemeClr val="accent2"/>
                </a:solidFill>
                <a:latin typeface="Roboto"/>
                <a:ea typeface="Roboto"/>
                <a:cs typeface="Roboto"/>
                <a:sym typeface="Roboto"/>
              </a:rPr>
              <a:t>Participation in Board of Directors, R&amp;D Committee, and State Action Network</a:t>
            </a:r>
            <a:endParaRPr sz="1600">
              <a:solidFill>
                <a:schemeClr val="accent2"/>
              </a:solidFill>
              <a:latin typeface="Roboto"/>
              <a:ea typeface="Roboto"/>
              <a:cs typeface="Roboto"/>
              <a:sym typeface="Roboto"/>
            </a:endParaRPr>
          </a:p>
          <a:p>
            <a:pPr indent="-330200" lvl="1" marL="914400" rtl="0" algn="l">
              <a:lnSpc>
                <a:spcPct val="150000"/>
              </a:lnSpc>
              <a:spcBef>
                <a:spcPts val="900"/>
              </a:spcBef>
              <a:spcAft>
                <a:spcPts val="0"/>
              </a:spcAft>
              <a:buClr>
                <a:schemeClr val="accent2"/>
              </a:buClr>
              <a:buSzPts val="1600"/>
              <a:buFont typeface="Roboto"/>
              <a:buChar char="○"/>
            </a:pPr>
            <a:r>
              <a:rPr lang="en" sz="1600">
                <a:solidFill>
                  <a:schemeClr val="accent2"/>
                </a:solidFill>
                <a:latin typeface="Roboto"/>
                <a:ea typeface="Roboto"/>
                <a:cs typeface="Roboto"/>
                <a:sym typeface="Roboto"/>
              </a:rPr>
              <a:t>Network connections that provide value beyond technical R&amp;D</a:t>
            </a:r>
            <a:endParaRPr sz="1600">
              <a:solidFill>
                <a:schemeClr val="accent2"/>
              </a:solidFill>
              <a:latin typeface="Roboto"/>
              <a:ea typeface="Roboto"/>
              <a:cs typeface="Roboto"/>
              <a:sym typeface="Roboto"/>
            </a:endParaRPr>
          </a:p>
          <a:p>
            <a:pPr indent="-285750" lvl="0" marL="285750" rtl="0" algn="l">
              <a:lnSpc>
                <a:spcPct val="150000"/>
              </a:lnSpc>
              <a:spcBef>
                <a:spcPts val="900"/>
              </a:spcBef>
              <a:spcAft>
                <a:spcPts val="0"/>
              </a:spcAft>
              <a:buSzPts val="1800"/>
              <a:buFont typeface="Noto Sans Symbols"/>
              <a:buChar char="➢"/>
            </a:pPr>
            <a:r>
              <a:rPr lang="en" sz="1600">
                <a:solidFill>
                  <a:schemeClr val="accent2"/>
                </a:solidFill>
                <a:latin typeface="Roboto"/>
                <a:ea typeface="Roboto"/>
                <a:cs typeface="Roboto"/>
                <a:sym typeface="Roboto"/>
              </a:rPr>
              <a:t>Ability to steer NOWRDC’s R&amp;D agenda and resulting project awards</a:t>
            </a:r>
            <a:endParaRPr sz="1600">
              <a:solidFill>
                <a:schemeClr val="accent2"/>
              </a:solidFill>
              <a:latin typeface="Roboto"/>
              <a:ea typeface="Roboto"/>
              <a:cs typeface="Roboto"/>
              <a:sym typeface="Roboto"/>
            </a:endParaRPr>
          </a:p>
          <a:p>
            <a:pPr indent="-273050" lvl="0" marL="285750" rtl="0" algn="l">
              <a:lnSpc>
                <a:spcPct val="150000"/>
              </a:lnSpc>
              <a:spcBef>
                <a:spcPts val="900"/>
              </a:spcBef>
              <a:spcAft>
                <a:spcPts val="0"/>
              </a:spcAft>
              <a:buClr>
                <a:schemeClr val="accent2"/>
              </a:buClr>
              <a:buSzPts val="1600"/>
              <a:buFont typeface="Roboto"/>
              <a:buChar char="➢"/>
            </a:pPr>
            <a:r>
              <a:rPr lang="en" sz="1600">
                <a:solidFill>
                  <a:schemeClr val="accent2"/>
                </a:solidFill>
                <a:latin typeface="Roboto"/>
                <a:ea typeface="Roboto"/>
                <a:cs typeface="Roboto"/>
                <a:sym typeface="Roboto"/>
              </a:rPr>
              <a:t>Opportunities to leverage funding and form collaborative innovation programs with other states and countries</a:t>
            </a:r>
            <a:endParaRPr sz="1600">
              <a:solidFill>
                <a:schemeClr val="accent2"/>
              </a:solidFill>
              <a:latin typeface="Roboto"/>
              <a:ea typeface="Roboto"/>
              <a:cs typeface="Roboto"/>
              <a:sym typeface="Roboto"/>
            </a:endParaRPr>
          </a:p>
          <a:p>
            <a:pPr indent="0" lvl="0" marL="0" rtl="0" algn="l">
              <a:lnSpc>
                <a:spcPct val="80000"/>
              </a:lnSpc>
              <a:spcBef>
                <a:spcPts val="0"/>
              </a:spcBef>
              <a:spcAft>
                <a:spcPts val="0"/>
              </a:spcAft>
              <a:buClr>
                <a:srgbClr val="000000"/>
              </a:buClr>
              <a:buSzPts val="1387"/>
              <a:buNone/>
            </a:pPr>
            <a:r>
              <a:t/>
            </a:r>
            <a:endParaRPr sz="1487">
              <a:solidFill>
                <a:schemeClr val="dk1"/>
              </a:solidFill>
            </a:endParaRPr>
          </a:p>
          <a:p>
            <a:pPr indent="0" lvl="0" marL="0" rtl="0" algn="l">
              <a:lnSpc>
                <a:spcPct val="80000"/>
              </a:lnSpc>
              <a:spcBef>
                <a:spcPts val="0"/>
              </a:spcBef>
              <a:spcAft>
                <a:spcPts val="0"/>
              </a:spcAft>
              <a:buClr>
                <a:srgbClr val="000000"/>
              </a:buClr>
              <a:buSzPts val="1387"/>
              <a:buNone/>
            </a:pPr>
            <a:r>
              <a:t/>
            </a:r>
            <a:endParaRPr sz="3300">
              <a:solidFill>
                <a:schemeClr val="dk1"/>
              </a:solidFill>
            </a:endParaRPr>
          </a:p>
          <a:p>
            <a:pPr indent="0" lvl="0" marL="0" rtl="0" algn="l">
              <a:lnSpc>
                <a:spcPct val="80000"/>
              </a:lnSpc>
              <a:spcBef>
                <a:spcPts val="0"/>
              </a:spcBef>
              <a:spcAft>
                <a:spcPts val="0"/>
              </a:spcAft>
              <a:buClr>
                <a:schemeClr val="dk1"/>
              </a:buClr>
              <a:buSzPts val="1387"/>
              <a:buNone/>
            </a:pPr>
            <a:r>
              <a:t/>
            </a:r>
            <a:endParaRPr sz="1187">
              <a:solidFill>
                <a:srgbClr val="000000"/>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387"/>
              <a:buNone/>
            </a:pPr>
            <a:r>
              <a:t/>
            </a:r>
            <a:endParaRPr sz="1187">
              <a:solidFill>
                <a:srgbClr val="000000"/>
              </a:solidFill>
            </a:endParaRPr>
          </a:p>
        </p:txBody>
      </p:sp>
      <p:pic>
        <p:nvPicPr>
          <p:cNvPr descr="A picture containing text, blackboard&#10;&#10;Description automatically generated" id="352" name="Google Shape;352;g20e5bb6e427_0_0"/>
          <p:cNvPicPr preferRelativeResize="0"/>
          <p:nvPr/>
        </p:nvPicPr>
        <p:blipFill rotWithShape="1">
          <a:blip r:embed="rId3">
            <a:alphaModFix/>
          </a:blip>
          <a:srcRect b="0" l="0" r="0" t="0"/>
          <a:stretch/>
        </p:blipFill>
        <p:spPr>
          <a:xfrm>
            <a:off x="6182395" y="1287917"/>
            <a:ext cx="2567665" cy="25676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A small boat in a large body of water&#10;&#10;Description automatically generated" id="358" name="Google Shape;358;g23b0e1547f3_1_236"/>
          <p:cNvPicPr preferRelativeResize="0"/>
          <p:nvPr/>
        </p:nvPicPr>
        <p:blipFill rotWithShape="1">
          <a:blip r:embed="rId3">
            <a:alphaModFix amt="52000"/>
          </a:blip>
          <a:srcRect b="0" l="0" r="0" t="0"/>
          <a:stretch/>
        </p:blipFill>
        <p:spPr>
          <a:xfrm>
            <a:off x="-62850" y="-470393"/>
            <a:ext cx="9206850" cy="5918694"/>
          </a:xfrm>
          <a:prstGeom prst="rect">
            <a:avLst/>
          </a:prstGeom>
          <a:noFill/>
          <a:ln>
            <a:noFill/>
          </a:ln>
        </p:spPr>
      </p:pic>
      <p:pic>
        <p:nvPicPr>
          <p:cNvPr descr="NOWRD-LOGO.png" id="359" name="Google Shape;359;g23b0e1547f3_1_236"/>
          <p:cNvPicPr preferRelativeResize="0"/>
          <p:nvPr/>
        </p:nvPicPr>
        <p:blipFill rotWithShape="1">
          <a:blip r:embed="rId4">
            <a:alphaModFix/>
          </a:blip>
          <a:srcRect b="0" l="0" r="0" t="0"/>
          <a:stretch/>
        </p:blipFill>
        <p:spPr>
          <a:xfrm>
            <a:off x="5413852" y="4376827"/>
            <a:ext cx="2440835" cy="609220"/>
          </a:xfrm>
          <a:prstGeom prst="rect">
            <a:avLst/>
          </a:prstGeom>
          <a:noFill/>
          <a:ln>
            <a:noFill/>
          </a:ln>
        </p:spPr>
      </p:pic>
      <p:sp>
        <p:nvSpPr>
          <p:cNvPr id="360" name="Google Shape;360;g23b0e1547f3_1_236"/>
          <p:cNvSpPr txBox="1"/>
          <p:nvPr/>
        </p:nvSpPr>
        <p:spPr>
          <a:xfrm>
            <a:off x="1607388" y="1773302"/>
            <a:ext cx="5929200" cy="242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50"/>
              <a:buFont typeface="Arial"/>
              <a:buNone/>
            </a:pPr>
            <a:r>
              <a:rPr b="1" i="0" lang="en" sz="4800" u="none" cap="none" strike="noStrike">
                <a:solidFill>
                  <a:srgbClr val="005AA0"/>
                </a:solidFill>
                <a:latin typeface="Arial"/>
                <a:ea typeface="Arial"/>
                <a:cs typeface="Arial"/>
                <a:sym typeface="Arial"/>
              </a:rPr>
              <a:t>Thank you</a:t>
            </a:r>
            <a:endParaRPr b="1" i="0" sz="4800" u="none" cap="none" strike="noStrike">
              <a:solidFill>
                <a:srgbClr val="005AA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50"/>
              <a:buFont typeface="Arial"/>
              <a:buNone/>
            </a:pPr>
            <a:r>
              <a:t/>
            </a:r>
            <a:endParaRPr b="1" i="1" sz="2750" u="none" cap="none" strike="noStrike">
              <a:solidFill>
                <a:srgbClr val="005AA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50"/>
              <a:buFont typeface="Arial"/>
              <a:buNone/>
            </a:pPr>
            <a:r>
              <a:rPr b="1" i="1" lang="en" sz="1550" u="none" cap="none" strike="noStrike">
                <a:solidFill>
                  <a:srgbClr val="005AA0"/>
                </a:solidFill>
                <a:latin typeface="Arial"/>
                <a:ea typeface="Arial"/>
                <a:cs typeface="Arial"/>
                <a:sym typeface="Arial"/>
              </a:rPr>
              <a:t>NOWRDC’s full project database is available here:</a:t>
            </a:r>
            <a:endParaRPr b="0" i="0" sz="1400" u="none" cap="none" strike="noStrike">
              <a:solidFill>
                <a:srgbClr val="005AA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50"/>
              <a:buFont typeface="Arial"/>
              <a:buNone/>
            </a:pPr>
            <a:r>
              <a:rPr b="1" i="1" lang="en" sz="1550" u="sng" cap="none" strike="noStrike">
                <a:solidFill>
                  <a:srgbClr val="005AA0"/>
                </a:solidFill>
                <a:latin typeface="Arial"/>
                <a:ea typeface="Arial"/>
                <a:cs typeface="Arial"/>
                <a:sym typeface="Arial"/>
                <a:hlinkClick r:id="rId5">
                  <a:extLst>
                    <a:ext uri="{A12FA001-AC4F-418D-AE19-62706E023703}">
                      <ahyp:hlinkClr val="tx"/>
                    </a:ext>
                  </a:extLst>
                </a:hlinkClick>
              </a:rPr>
              <a:t>https://nationaloffshorewind.org/project-database/</a:t>
            </a:r>
            <a:r>
              <a:rPr b="1" i="1" lang="en" sz="1550" u="none" cap="none" strike="noStrike">
                <a:solidFill>
                  <a:srgbClr val="005AA0"/>
                </a:solidFill>
                <a:latin typeface="Arial"/>
                <a:ea typeface="Arial"/>
                <a:cs typeface="Arial"/>
                <a:sym typeface="Arial"/>
              </a:rPr>
              <a:t> </a:t>
            </a:r>
            <a:endParaRPr b="0" i="0" sz="1400" u="none" cap="none" strike="noStrike">
              <a:solidFill>
                <a:srgbClr val="005AA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50"/>
              <a:buFont typeface="Arial"/>
              <a:buNone/>
            </a:pPr>
            <a:r>
              <a:t/>
            </a:r>
            <a:endParaRPr b="1" i="1" sz="1550" u="sng" cap="none" strike="noStrike">
              <a:solidFill>
                <a:srgbClr val="005AA0"/>
              </a:solidFill>
              <a:latin typeface="Arial"/>
              <a:ea typeface="Arial"/>
              <a:cs typeface="Arial"/>
              <a:sym typeface="Arial"/>
            </a:endParaRPr>
          </a:p>
        </p:txBody>
      </p:sp>
      <p:sp>
        <p:nvSpPr>
          <p:cNvPr id="361" name="Google Shape;361;g23b0e1547f3_1_236"/>
          <p:cNvSpPr txBox="1"/>
          <p:nvPr>
            <p:ph idx="4294967295" type="sldNum"/>
          </p:nvPr>
        </p:nvSpPr>
        <p:spPr>
          <a:xfrm>
            <a:off x="8556784" y="4749851"/>
            <a:ext cx="548700" cy="3936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6"/>
          <p:cNvSpPr txBox="1"/>
          <p:nvPr/>
        </p:nvSpPr>
        <p:spPr>
          <a:xfrm>
            <a:off x="957943" y="1968570"/>
            <a:ext cx="722811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Appendix I: NOWRDC Projects by Technical Challenge Area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
          <p:cNvSpPr txBox="1"/>
          <p:nvPr>
            <p:ph type="title"/>
          </p:nvPr>
        </p:nvSpPr>
        <p:spPr>
          <a:xfrm>
            <a:off x="291942" y="232964"/>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2400">
                <a:solidFill>
                  <a:schemeClr val="accent2"/>
                </a:solidFill>
                <a:latin typeface="Arial"/>
                <a:ea typeface="Arial"/>
                <a:cs typeface="Arial"/>
                <a:sym typeface="Arial"/>
              </a:rPr>
              <a:t>NOWRDC’s Formation</a:t>
            </a:r>
            <a:endParaRPr sz="2400">
              <a:solidFill>
                <a:schemeClr val="accent2"/>
              </a:solidFill>
            </a:endParaRPr>
          </a:p>
        </p:txBody>
      </p:sp>
      <p:sp>
        <p:nvSpPr>
          <p:cNvPr id="111" name="Google Shape;111;p1"/>
          <p:cNvSpPr txBox="1"/>
          <p:nvPr>
            <p:ph idx="1" type="body"/>
          </p:nvPr>
        </p:nvSpPr>
        <p:spPr>
          <a:xfrm>
            <a:off x="291941" y="796964"/>
            <a:ext cx="5869373" cy="3717300"/>
          </a:xfrm>
          <a:prstGeom prst="rect">
            <a:avLst/>
          </a:prstGeom>
          <a:noFill/>
          <a:ln>
            <a:noFill/>
          </a:ln>
        </p:spPr>
        <p:txBody>
          <a:bodyPr anchorCtr="0" anchor="t" bIns="45700" lIns="91425" spcFirstLastPara="1" rIns="91425" wrap="square" tIns="45700">
            <a:noAutofit/>
          </a:bodyPr>
          <a:lstStyle/>
          <a:p>
            <a:pPr indent="-285750" lvl="0" marL="285750" rtl="0" algn="l">
              <a:lnSpc>
                <a:spcPct val="150000"/>
              </a:lnSpc>
              <a:spcBef>
                <a:spcPts val="900"/>
              </a:spcBef>
              <a:spcAft>
                <a:spcPts val="0"/>
              </a:spcAft>
              <a:buSzPts val="1800"/>
              <a:buFont typeface="Noto Sans Symbols"/>
              <a:buChar char="➢"/>
            </a:pPr>
            <a:r>
              <a:rPr lang="en" sz="1400">
                <a:solidFill>
                  <a:schemeClr val="accent2"/>
                </a:solidFill>
                <a:latin typeface="Roboto"/>
                <a:ea typeface="Roboto"/>
                <a:cs typeface="Roboto"/>
                <a:sym typeface="Roboto"/>
              </a:rPr>
              <a:t>The National Offshore Wind Research and Development Consortium (NOWRDC) was created in 2018 when the U.S. Department of Energy selected the New York State Energy Research and Development Authority (NYSERDA), to create a new 501©3 non-profit organization to advance offshore wind technology R&amp;D through competitive grants. </a:t>
            </a:r>
            <a:endParaRPr/>
          </a:p>
          <a:p>
            <a:pPr indent="-285750" lvl="0" marL="285750" rtl="0" algn="l">
              <a:lnSpc>
                <a:spcPct val="150000"/>
              </a:lnSpc>
              <a:spcBef>
                <a:spcPts val="900"/>
              </a:spcBef>
              <a:spcAft>
                <a:spcPts val="0"/>
              </a:spcAft>
              <a:buSzPts val="1800"/>
              <a:buFont typeface="Noto Sans Symbols"/>
              <a:buChar char="➢"/>
            </a:pPr>
            <a:r>
              <a:rPr lang="en" sz="1400">
                <a:solidFill>
                  <a:schemeClr val="accent2"/>
                </a:solidFill>
                <a:latin typeface="Roboto"/>
                <a:ea typeface="Roboto"/>
                <a:cs typeface="Roboto"/>
                <a:sym typeface="Roboto"/>
              </a:rPr>
              <a:t>DOE provided initial funding of $20.5 million, which NYSERDA matched to form formed a funding pool of $41 million.</a:t>
            </a:r>
            <a:endParaRPr/>
          </a:p>
          <a:p>
            <a:pPr indent="-285750" lvl="0" marL="285750" rtl="0" algn="l">
              <a:lnSpc>
                <a:spcPct val="150000"/>
              </a:lnSpc>
              <a:spcBef>
                <a:spcPts val="900"/>
              </a:spcBef>
              <a:spcAft>
                <a:spcPts val="0"/>
              </a:spcAft>
              <a:buSzPts val="1800"/>
              <a:buFont typeface="Noto Sans Symbols"/>
              <a:buChar char="➢"/>
            </a:pPr>
            <a:r>
              <a:rPr lang="en" sz="1400">
                <a:solidFill>
                  <a:schemeClr val="accent2"/>
                </a:solidFill>
                <a:latin typeface="Roboto"/>
                <a:ea typeface="Roboto"/>
                <a:cs typeface="Roboto"/>
                <a:sym typeface="Roboto"/>
              </a:rPr>
              <a:t>Since NOWRDC’s formation, 7 states, 10 developers, and 10 other public and independent members have joined the Consortium.</a:t>
            </a:r>
            <a:endParaRPr/>
          </a:p>
          <a:p>
            <a:pPr indent="0" lvl="0" marL="457200" rtl="0" algn="l">
              <a:lnSpc>
                <a:spcPct val="80000"/>
              </a:lnSpc>
              <a:spcBef>
                <a:spcPts val="0"/>
              </a:spcBef>
              <a:spcAft>
                <a:spcPts val="0"/>
              </a:spcAft>
              <a:buNone/>
            </a:pPr>
            <a:r>
              <a:t/>
            </a:r>
            <a:endParaRPr sz="1487">
              <a:solidFill>
                <a:schemeClr val="dk1"/>
              </a:solidFill>
            </a:endParaRPr>
          </a:p>
          <a:p>
            <a:pPr indent="0" lvl="0" marL="0" rtl="0" algn="l">
              <a:lnSpc>
                <a:spcPct val="80000"/>
              </a:lnSpc>
              <a:spcBef>
                <a:spcPts val="0"/>
              </a:spcBef>
              <a:spcAft>
                <a:spcPts val="0"/>
              </a:spcAft>
              <a:buClr>
                <a:srgbClr val="000000"/>
              </a:buClr>
              <a:buSzPts val="1387"/>
              <a:buNone/>
            </a:pPr>
            <a:r>
              <a:t/>
            </a:r>
            <a:endParaRPr sz="3300">
              <a:solidFill>
                <a:schemeClr val="dk1"/>
              </a:solidFill>
            </a:endParaRPr>
          </a:p>
          <a:p>
            <a:pPr indent="0" lvl="0" marL="0" rtl="0" algn="l">
              <a:lnSpc>
                <a:spcPct val="80000"/>
              </a:lnSpc>
              <a:spcBef>
                <a:spcPts val="0"/>
              </a:spcBef>
              <a:spcAft>
                <a:spcPts val="0"/>
              </a:spcAft>
              <a:buClr>
                <a:schemeClr val="dk1"/>
              </a:buClr>
              <a:buSzPts val="1387"/>
              <a:buNone/>
            </a:pPr>
            <a:r>
              <a:t/>
            </a:r>
            <a:endParaRPr sz="1187">
              <a:solidFill>
                <a:srgbClr val="000000"/>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387"/>
              <a:buNone/>
            </a:pPr>
            <a:r>
              <a:t/>
            </a:r>
            <a:endParaRPr sz="1187">
              <a:solidFill>
                <a:srgbClr val="000000"/>
              </a:solidFill>
            </a:endParaRPr>
          </a:p>
        </p:txBody>
      </p:sp>
      <p:pic>
        <p:nvPicPr>
          <p:cNvPr descr="Handshake with solid fill" id="112" name="Google Shape;112;p1"/>
          <p:cNvPicPr preferRelativeResize="0"/>
          <p:nvPr/>
        </p:nvPicPr>
        <p:blipFill rotWithShape="1">
          <a:blip r:embed="rId3">
            <a:alphaModFix/>
          </a:blip>
          <a:srcRect b="0" l="0" r="0" t="0"/>
          <a:stretch/>
        </p:blipFill>
        <p:spPr>
          <a:xfrm>
            <a:off x="6675021" y="609599"/>
            <a:ext cx="1919625" cy="1919625"/>
          </a:xfrm>
          <a:prstGeom prst="rect">
            <a:avLst/>
          </a:prstGeom>
          <a:noFill/>
          <a:ln>
            <a:noFill/>
          </a:ln>
          <a:effectLst>
            <a:outerShdw blurRad="50800" rotWithShape="0" algn="tl" dir="2700000" dist="38100">
              <a:srgbClr val="000000">
                <a:alpha val="40000"/>
              </a:srgbClr>
            </a:outerShdw>
          </a:effectLst>
        </p:spPr>
      </p:pic>
      <p:pic>
        <p:nvPicPr>
          <p:cNvPr descr="Icon&#10;&#10;Description automatically generated" id="113" name="Google Shape;113;p1"/>
          <p:cNvPicPr preferRelativeResize="0"/>
          <p:nvPr/>
        </p:nvPicPr>
        <p:blipFill rotWithShape="1">
          <a:blip r:embed="rId4">
            <a:alphaModFix/>
          </a:blip>
          <a:srcRect b="0" l="0" r="0" t="0"/>
          <a:stretch/>
        </p:blipFill>
        <p:spPr>
          <a:xfrm>
            <a:off x="6874013" y="2905859"/>
            <a:ext cx="1521639" cy="1521639"/>
          </a:xfrm>
          <a:prstGeom prst="rect">
            <a:avLst/>
          </a:prstGeom>
          <a:noFill/>
          <a:ln>
            <a:noFill/>
          </a:ln>
          <a:effectLst>
            <a:outerShdw blurRad="50800" rotWithShape="0" algn="tl" dir="2700000" dist="38100">
              <a:srgbClr val="000000">
                <a:alpha val="40000"/>
              </a:srgbClr>
            </a:outerShdw>
          </a:effectLst>
        </p:spPr>
      </p:pic>
      <p:sp>
        <p:nvSpPr>
          <p:cNvPr id="114" name="Google Shape;114;p1"/>
          <p:cNvSpPr/>
          <p:nvPr/>
        </p:nvSpPr>
        <p:spPr>
          <a:xfrm>
            <a:off x="7406976" y="2301984"/>
            <a:ext cx="413657" cy="454479"/>
          </a:xfrm>
          <a:prstGeom prst="downArrow">
            <a:avLst>
              <a:gd fmla="val 50000" name="adj1"/>
              <a:gd fmla="val 50000" name="adj2"/>
            </a:avLst>
          </a:prstGeom>
          <a:solidFill>
            <a:srgbClr val="005A9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graphicFrame>
        <p:nvGraphicFramePr>
          <p:cNvPr id="371" name="Google Shape;371;g23b0e1547f3_1_338"/>
          <p:cNvGraphicFramePr/>
          <p:nvPr/>
        </p:nvGraphicFramePr>
        <p:xfrm>
          <a:off x="272144" y="896485"/>
          <a:ext cx="3000000" cy="3000000"/>
        </p:xfrm>
        <a:graphic>
          <a:graphicData uri="http://schemas.openxmlformats.org/drawingml/2006/table">
            <a:tbl>
              <a:tblPr>
                <a:noFill/>
                <a:tableStyleId>{1ECDFE5A-2825-4792-B9BA-15E9E619FCAF}</a:tableStyleId>
              </a:tblPr>
              <a:tblGrid>
                <a:gridCol w="2286000"/>
                <a:gridCol w="5867400"/>
              </a:tblGrid>
              <a:tr h="126875">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t>Contractor</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t>Project Title</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2345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NREL</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Development of Advanced Methods for Evaluating Grid Stability Impacts</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4498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PNNL</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An Offshore Wind Energy Development Strategy to Maximize Electrical System Benefits in Southern Oregon and Northern California</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2403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GE Research</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DC Collection and Transmission for Offshore Wind Farms</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345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Tufts University</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Transmission Expansion Planning Models for Offshore Wind Energy</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42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Offshore Wind Consultants </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Shared Landfall and Onshore Cable Infrastructure for Cable Colocation Feasibility Study</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42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ThayerMahan</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Transmission and Export Cable Fault Detection and Prevention Using Synthetic Aperture Sonar</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2345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University of Michigan</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Robust Stabilization of Subsea Power Cables using Nonlinear Energy Sinks</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345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Clarkson University</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Atlantic seaboard offshore stability risk evaluation &amp; service</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42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Rutgers University</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AIRU-WRF: AI-powered Physics-based Tool for OSW Forecasting and Grid Integration</a:t>
                      </a:r>
                      <a:endParaRPr sz="1400" u="none" cap="none" strike="noStrike"/>
                    </a:p>
                  </a:txBody>
                  <a:tcPr marT="9600" marB="9600" marR="14425" marL="14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bl>
          </a:graphicData>
        </a:graphic>
      </p:graphicFrame>
      <p:sp>
        <p:nvSpPr>
          <p:cNvPr id="372" name="Google Shape;372;g23b0e1547f3_1_338"/>
          <p:cNvSpPr txBox="1"/>
          <p:nvPr/>
        </p:nvSpPr>
        <p:spPr>
          <a:xfrm>
            <a:off x="487851" y="140716"/>
            <a:ext cx="7722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accent2"/>
                </a:solidFill>
                <a:latin typeface="Arial"/>
                <a:ea typeface="Arial"/>
                <a:cs typeface="Arial"/>
                <a:sym typeface="Arial"/>
              </a:rPr>
              <a:t>NOWRDC Projects: Transmission and Grid Stability</a:t>
            </a:r>
            <a:endParaRPr b="0" i="0" sz="1400" u="none" cap="none" strike="noStrike">
              <a:solidFill>
                <a:srgbClr val="000000"/>
              </a:solidFill>
              <a:latin typeface="Arial"/>
              <a:ea typeface="Arial"/>
              <a:cs typeface="Arial"/>
              <a:sym typeface="Arial"/>
            </a:endParaRPr>
          </a:p>
        </p:txBody>
      </p:sp>
      <p:sp>
        <p:nvSpPr>
          <p:cNvPr id="373" name="Google Shape;373;g23b0e1547f3_1_338"/>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9"/>
          <p:cNvSpPr txBox="1"/>
          <p:nvPr/>
        </p:nvSpPr>
        <p:spPr>
          <a:xfrm>
            <a:off x="487851" y="140716"/>
            <a:ext cx="787747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NOWRDC Projects: </a:t>
            </a:r>
            <a:r>
              <a:rPr b="1" lang="en" sz="2400">
                <a:solidFill>
                  <a:schemeClr val="accent2"/>
                </a:solidFill>
              </a:rPr>
              <a:t>Ocean Area Coexistence</a:t>
            </a:r>
            <a:endParaRPr/>
          </a:p>
        </p:txBody>
      </p:sp>
      <p:graphicFrame>
        <p:nvGraphicFramePr>
          <p:cNvPr id="379" name="Google Shape;379;p29"/>
          <p:cNvGraphicFramePr/>
          <p:nvPr/>
        </p:nvGraphicFramePr>
        <p:xfrm>
          <a:off x="487851" y="874713"/>
          <a:ext cx="3000000" cy="3000000"/>
        </p:xfrm>
        <a:graphic>
          <a:graphicData uri="http://schemas.openxmlformats.org/drawingml/2006/table">
            <a:tbl>
              <a:tblPr>
                <a:noFill/>
                <a:tableStyleId>{67CFD8D1-E11A-4DF2-B477-0387B5C89810}</a:tableStyleId>
              </a:tblPr>
              <a:tblGrid>
                <a:gridCol w="2885025"/>
                <a:gridCol w="5270400"/>
              </a:tblGrid>
              <a:tr h="196000">
                <a:tc>
                  <a:txBody>
                    <a:bodyPr/>
                    <a:lstStyle/>
                    <a:p>
                      <a:pPr indent="0" lvl="0" marL="0" marR="0" rtl="0" algn="l">
                        <a:lnSpc>
                          <a:spcPct val="100000"/>
                        </a:lnSpc>
                        <a:spcBef>
                          <a:spcPts val="0"/>
                        </a:spcBef>
                        <a:spcAft>
                          <a:spcPts val="0"/>
                        </a:spcAft>
                        <a:buNone/>
                      </a:pPr>
                      <a:r>
                        <a:rPr b="1" lang="en" sz="1400" u="none" cap="none" strike="noStrike"/>
                        <a:t>Contractor</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None/>
                      </a:pPr>
                      <a:r>
                        <a:rPr b="1" lang="en" sz="1400" u="none" cap="none" strike="noStrike"/>
                        <a:t>Project Title</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528625">
                <a:tc>
                  <a:txBody>
                    <a:bodyPr/>
                    <a:lstStyle/>
                    <a:p>
                      <a:pPr indent="0" lvl="0" marL="0" marR="0" rtl="0" algn="l">
                        <a:lnSpc>
                          <a:spcPct val="100000"/>
                        </a:lnSpc>
                        <a:spcBef>
                          <a:spcPts val="0"/>
                        </a:spcBef>
                        <a:spcAft>
                          <a:spcPts val="0"/>
                        </a:spcAft>
                        <a:buNone/>
                      </a:pPr>
                      <a:r>
                        <a:rPr lang="en" sz="1400" u="none" cap="none" strike="noStrike"/>
                        <a:t>CODAR Ocean Sensors LTD</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Oceanographic HF Radar Data Preservation in Wind Turbine Interference Mitigation</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694925">
                <a:tc>
                  <a:txBody>
                    <a:bodyPr/>
                    <a:lstStyle/>
                    <a:p>
                      <a:pPr indent="0" lvl="0" marL="0" marR="0" rtl="0" algn="l">
                        <a:lnSpc>
                          <a:spcPct val="100000"/>
                        </a:lnSpc>
                        <a:spcBef>
                          <a:spcPts val="0"/>
                        </a:spcBef>
                        <a:spcAft>
                          <a:spcPts val="0"/>
                        </a:spcAft>
                        <a:buNone/>
                      </a:pPr>
                      <a:r>
                        <a:rPr lang="en" sz="1400" u="none" cap="none" strike="noStrike"/>
                        <a:t>Advisian</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Technology Development Priorities for Scientifically Robust and Operationally Compatible Wildlife Monitoring and Adaptive Management</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528625">
                <a:tc>
                  <a:txBody>
                    <a:bodyPr/>
                    <a:lstStyle/>
                    <a:p>
                      <a:pPr indent="0" lvl="0" marL="0" marR="0" rtl="0" algn="l">
                        <a:lnSpc>
                          <a:spcPct val="100000"/>
                        </a:lnSpc>
                        <a:spcBef>
                          <a:spcPts val="0"/>
                        </a:spcBef>
                        <a:spcAft>
                          <a:spcPts val="0"/>
                        </a:spcAft>
                        <a:buNone/>
                      </a:pPr>
                      <a:r>
                        <a:rPr lang="en" sz="1400" u="none" cap="none" strike="noStrike"/>
                        <a:t>Cornell University</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Right Wind: Resolving Protected Species Space-Use Conflicts in Wind Energy Areas</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528625">
                <a:tc>
                  <a:txBody>
                    <a:bodyPr/>
                    <a:lstStyle/>
                    <a:p>
                      <a:pPr indent="0" lvl="0" marL="0" marR="0" rtl="0" algn="l">
                        <a:lnSpc>
                          <a:spcPct val="100000"/>
                        </a:lnSpc>
                        <a:spcBef>
                          <a:spcPts val="0"/>
                        </a:spcBef>
                        <a:spcAft>
                          <a:spcPts val="0"/>
                        </a:spcAft>
                        <a:buNone/>
                      </a:pPr>
                      <a:r>
                        <a:rPr lang="en" sz="1400" u="none" cap="none" strike="noStrike"/>
                        <a:t>Northeastern University</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Long-Term Availability and Bankability of Offshore Wind Through Hurricane Risk Assessment and Mitigation </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528625">
                <a:tc>
                  <a:txBody>
                    <a:bodyPr/>
                    <a:lstStyle/>
                    <a:p>
                      <a:pPr indent="0" lvl="0" marL="0" marR="0" rtl="0" algn="l">
                        <a:lnSpc>
                          <a:spcPct val="100000"/>
                        </a:lnSpc>
                        <a:spcBef>
                          <a:spcPts val="0"/>
                        </a:spcBef>
                        <a:spcAft>
                          <a:spcPts val="0"/>
                        </a:spcAft>
                        <a:buNone/>
                      </a:pPr>
                      <a:r>
                        <a:rPr lang="en" sz="1400" u="none" cap="none" strike="noStrike"/>
                        <a:t>Saildrone</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Renewable Powered, Uncrewed Mobile Assets to Monitor Protected Marine Mammals</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528625">
                <a:tc>
                  <a:txBody>
                    <a:bodyPr/>
                    <a:lstStyle/>
                    <a:p>
                      <a:pPr indent="0" lvl="0" marL="0" marR="0" rtl="0" algn="l">
                        <a:lnSpc>
                          <a:spcPct val="100000"/>
                        </a:lnSpc>
                        <a:spcBef>
                          <a:spcPts val="0"/>
                        </a:spcBef>
                        <a:spcAft>
                          <a:spcPts val="0"/>
                        </a:spcAft>
                        <a:buNone/>
                      </a:pPr>
                      <a:r>
                        <a:rPr lang="en" sz="1400" u="none" cap="none" strike="noStrike"/>
                        <a:t>NREL</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Co-Design Solutions for U.S. Floating Offshore Wind and Fishing Compatibility</a:t>
                      </a:r>
                      <a:endParaRPr/>
                    </a:p>
                  </a:txBody>
                  <a:tcPr marT="12675" marB="12675" marR="19000" marL="190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bl>
          </a:graphicData>
        </a:graphic>
      </p:graphicFrame>
      <p:sp>
        <p:nvSpPr>
          <p:cNvPr id="380" name="Google Shape;380;p2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3b0e1547f3_1_439"/>
          <p:cNvSpPr txBox="1"/>
          <p:nvPr/>
        </p:nvSpPr>
        <p:spPr>
          <a:xfrm>
            <a:off x="487851" y="140716"/>
            <a:ext cx="7210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accent2"/>
                </a:solidFill>
                <a:latin typeface="Arial"/>
                <a:ea typeface="Arial"/>
                <a:cs typeface="Arial"/>
                <a:sym typeface="Arial"/>
              </a:rPr>
              <a:t>NOWRDC Projects: Fixed Structure Engineering</a:t>
            </a:r>
            <a:endParaRPr b="0" i="0" sz="1400" u="none" cap="none" strike="noStrike">
              <a:solidFill>
                <a:srgbClr val="000000"/>
              </a:solidFill>
              <a:latin typeface="Arial"/>
              <a:ea typeface="Arial"/>
              <a:cs typeface="Arial"/>
              <a:sym typeface="Arial"/>
            </a:endParaRPr>
          </a:p>
        </p:txBody>
      </p:sp>
      <p:graphicFrame>
        <p:nvGraphicFramePr>
          <p:cNvPr id="386" name="Google Shape;386;g23b0e1547f3_1_439"/>
          <p:cNvGraphicFramePr/>
          <p:nvPr/>
        </p:nvGraphicFramePr>
        <p:xfrm>
          <a:off x="487851" y="874714"/>
          <a:ext cx="3000000" cy="3000000"/>
        </p:xfrm>
        <a:graphic>
          <a:graphicData uri="http://schemas.openxmlformats.org/drawingml/2006/table">
            <a:tbl>
              <a:tblPr>
                <a:noFill/>
                <a:tableStyleId>{1ECDFE5A-2825-4792-B9BA-15E9E619FCAF}</a:tableStyleId>
              </a:tblPr>
              <a:tblGrid>
                <a:gridCol w="1841700"/>
                <a:gridCol w="6183075"/>
              </a:tblGrid>
              <a:tr h="18405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Contractor</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Project Title</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3402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ESTEYCO SL</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Self-Installing Concrete Gravity-Base Substructure Sizing for 15MW Turbine</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4963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Texas A&amp;M</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Vibratory-Installed Bucket Foundation for Fixed Foundation Offshore Wind Towers</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402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Keystone Tower Systems</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Tapered Spiral Welding for US Offshore Wind Turbine Towers</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402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DEME Offshore US LLC</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Tri-Suction Pile Caisson Foundation Concept</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4963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RCAM Technologies</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A Low-Cost Modular Concrete Support Structure and Heavy Lift Vessel Alternative</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4963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Stony Brook University</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Computational Control Co-design Approach for Offshore Wind Farm Optimization</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4963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NREL</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Wind Farm Control and Layout Optimization for U.S. Offshore Wind Farms</a:t>
                      </a:r>
                      <a:endParaRPr sz="1400" u="none" cap="none" strike="noStrike"/>
                    </a:p>
                  </a:txBody>
                  <a:tcPr marT="11400" marB="11400" marR="17100" marL="17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bl>
          </a:graphicData>
        </a:graphic>
      </p:graphicFrame>
      <p:sp>
        <p:nvSpPr>
          <p:cNvPr id="387" name="Google Shape;387;g23b0e1547f3_1_43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3b0e1547f3_1_540"/>
          <p:cNvSpPr txBox="1"/>
          <p:nvPr/>
        </p:nvSpPr>
        <p:spPr>
          <a:xfrm>
            <a:off x="487851" y="140716"/>
            <a:ext cx="7601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accent2"/>
                </a:solidFill>
                <a:latin typeface="Arial"/>
                <a:ea typeface="Arial"/>
                <a:cs typeface="Arial"/>
                <a:sym typeface="Arial"/>
              </a:rPr>
              <a:t>NOWRDC Projects: Floating Structure Engineering</a:t>
            </a:r>
            <a:endParaRPr b="0" i="0" sz="1400" u="none" cap="none" strike="noStrike">
              <a:solidFill>
                <a:srgbClr val="000000"/>
              </a:solidFill>
              <a:latin typeface="Arial"/>
              <a:ea typeface="Arial"/>
              <a:cs typeface="Arial"/>
              <a:sym typeface="Arial"/>
            </a:endParaRPr>
          </a:p>
        </p:txBody>
      </p:sp>
      <p:graphicFrame>
        <p:nvGraphicFramePr>
          <p:cNvPr id="393" name="Google Shape;393;g23b0e1547f3_1_540"/>
          <p:cNvGraphicFramePr/>
          <p:nvPr/>
        </p:nvGraphicFramePr>
        <p:xfrm>
          <a:off x="335450" y="857970"/>
          <a:ext cx="3000000" cy="3000000"/>
        </p:xfrm>
        <a:graphic>
          <a:graphicData uri="http://schemas.openxmlformats.org/drawingml/2006/table">
            <a:tbl>
              <a:tblPr>
                <a:noFill/>
                <a:tableStyleId>{1ECDFE5A-2825-4792-B9BA-15E9E619FCAF}</a:tableStyleId>
              </a:tblPr>
              <a:tblGrid>
                <a:gridCol w="2124725"/>
                <a:gridCol w="6074225"/>
              </a:tblGrid>
              <a:tr h="12912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Contractor</a:t>
                      </a:r>
                      <a:endParaRPr sz="1400" u="none" cap="none" strike="noStrike"/>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Project Title</a:t>
                      </a:r>
                      <a:endParaRPr sz="1400" u="none" cap="none" strike="noStrike"/>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224625">
                <a:tc>
                  <a:txBody>
                    <a:bodyPr/>
                    <a:lstStyle/>
                    <a:p>
                      <a:pPr indent="0" lvl="0" marL="0" marR="0" rtl="0" algn="l">
                        <a:lnSpc>
                          <a:spcPct val="100000"/>
                        </a:lnSpc>
                        <a:spcBef>
                          <a:spcPts val="0"/>
                        </a:spcBef>
                        <a:spcAft>
                          <a:spcPts val="0"/>
                        </a:spcAft>
                        <a:buNone/>
                      </a:pPr>
                      <a:r>
                        <a:rPr lang="en" sz="1200" u="none" cap="none" strike="noStrike"/>
                        <a:t>PCCI, Inc.</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200" u="none" cap="none" strike="noStrike"/>
                        <a:t>Quarter Scale Testing of the Intelligent Mooring System for FOWT Platforms</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27725">
                <a:tc>
                  <a:txBody>
                    <a:bodyPr/>
                    <a:lstStyle/>
                    <a:p>
                      <a:pPr indent="0" lvl="0" marL="0" marR="0" rtl="0" algn="l">
                        <a:lnSpc>
                          <a:spcPct val="100000"/>
                        </a:lnSpc>
                        <a:spcBef>
                          <a:spcPts val="0"/>
                        </a:spcBef>
                        <a:spcAft>
                          <a:spcPts val="0"/>
                        </a:spcAft>
                        <a:buNone/>
                      </a:pPr>
                      <a:r>
                        <a:rPr lang="en" sz="1200" u="none" cap="none" strike="noStrike"/>
                        <a:t>ESTEYCO</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200" u="none" cap="none" strike="noStrike"/>
                        <a:t>Evolved Spar Concrete Subconstructure for Floating Offshore Wind US-Based Design</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224625">
                <a:tc>
                  <a:txBody>
                    <a:bodyPr/>
                    <a:lstStyle/>
                    <a:p>
                      <a:pPr indent="0" lvl="0" marL="0" marR="0" rtl="0" algn="l">
                        <a:lnSpc>
                          <a:spcPct val="100000"/>
                        </a:lnSpc>
                        <a:spcBef>
                          <a:spcPts val="0"/>
                        </a:spcBef>
                        <a:spcAft>
                          <a:spcPts val="0"/>
                        </a:spcAft>
                        <a:buNone/>
                      </a:pPr>
                      <a:r>
                        <a:rPr lang="en" sz="1200" u="none" cap="none" strike="noStrike"/>
                        <a:t>Deep Reach Technology</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200" u="none" cap="none" strike="noStrike"/>
                        <a:t>Application of Novel Offshore Oil &amp; Gas Platforms to Large Wind Turbines</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27725">
                <a:tc>
                  <a:txBody>
                    <a:bodyPr/>
                    <a:lstStyle/>
                    <a:p>
                      <a:pPr indent="0" lvl="0" marL="0" marR="0" rtl="0" algn="l">
                        <a:lnSpc>
                          <a:spcPct val="100000"/>
                        </a:lnSpc>
                        <a:spcBef>
                          <a:spcPts val="0"/>
                        </a:spcBef>
                        <a:spcAft>
                          <a:spcPts val="0"/>
                        </a:spcAft>
                        <a:buNone/>
                      </a:pPr>
                      <a:r>
                        <a:rPr lang="en" sz="1200" u="none" cap="none" strike="noStrike"/>
                        <a:t>Virginia Tech </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200" u="none" cap="none" strike="noStrike"/>
                        <a:t>Dual-Functional Tuned Inerter Damper for Enhanced Semi-Sub Offshore Wind Turbine</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27725">
                <a:tc>
                  <a:txBody>
                    <a:bodyPr/>
                    <a:lstStyle/>
                    <a:p>
                      <a:pPr indent="0" lvl="0" marL="0" marR="0" rtl="0" algn="l">
                        <a:lnSpc>
                          <a:spcPct val="100000"/>
                        </a:lnSpc>
                        <a:spcBef>
                          <a:spcPts val="0"/>
                        </a:spcBef>
                        <a:spcAft>
                          <a:spcPts val="0"/>
                        </a:spcAft>
                        <a:buNone/>
                      </a:pPr>
                      <a:r>
                        <a:rPr lang="en" sz="1200" u="none" cap="none" strike="noStrike"/>
                        <a:t>NREL</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200" u="none" cap="none" strike="noStrike"/>
                        <a:t>Standardized Scalable Mooring Solutions Optimized for the U.S. Supply Chain</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24625">
                <a:tc>
                  <a:txBody>
                    <a:bodyPr/>
                    <a:lstStyle/>
                    <a:p>
                      <a:pPr indent="0" lvl="0" marL="0" marR="0" rtl="0" algn="l">
                        <a:lnSpc>
                          <a:spcPct val="100000"/>
                        </a:lnSpc>
                        <a:spcBef>
                          <a:spcPts val="0"/>
                        </a:spcBef>
                        <a:spcAft>
                          <a:spcPts val="0"/>
                        </a:spcAft>
                        <a:buNone/>
                      </a:pPr>
                      <a:r>
                        <a:rPr lang="en" sz="1200" u="none" cap="none" strike="noStrike"/>
                        <a:t>NREL</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200" u="none" cap="none" strike="noStrike"/>
                        <a:t>Shared Mooring Systems for Deep-Water Floating Wind Farms</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27725">
                <a:tc>
                  <a:txBody>
                    <a:bodyPr/>
                    <a:lstStyle/>
                    <a:p>
                      <a:pPr indent="0" lvl="0" marL="0" marR="0" rtl="0" algn="l">
                        <a:lnSpc>
                          <a:spcPct val="100000"/>
                        </a:lnSpc>
                        <a:spcBef>
                          <a:spcPts val="0"/>
                        </a:spcBef>
                        <a:spcAft>
                          <a:spcPts val="0"/>
                        </a:spcAft>
                        <a:buNone/>
                      </a:pPr>
                      <a:r>
                        <a:rPr lang="en" sz="1200" u="none" cap="none" strike="noStrike"/>
                        <a:t>Principle Power, Inc.</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200" u="none" cap="none" strike="noStrike"/>
                        <a:t>Innovative Deepwater Mooring Systems for Floating Wind Farms (DeepFarm)</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27725">
                <a:tc>
                  <a:txBody>
                    <a:bodyPr/>
                    <a:lstStyle/>
                    <a:p>
                      <a:pPr indent="0" lvl="0" marL="0" marR="0" rtl="0" algn="l">
                        <a:lnSpc>
                          <a:spcPct val="100000"/>
                        </a:lnSpc>
                        <a:spcBef>
                          <a:spcPts val="0"/>
                        </a:spcBef>
                        <a:spcAft>
                          <a:spcPts val="0"/>
                        </a:spcAft>
                        <a:buNone/>
                      </a:pPr>
                      <a:r>
                        <a:rPr lang="en" sz="1200" u="none" cap="none" strike="noStrike"/>
                        <a:t>Principle Power, Inc.</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200" u="none" cap="none" strike="noStrike"/>
                        <a:t>Demonstration of Shallow-Water Mooring Components for FOWTs (ShallowFloat)</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27725">
                <a:tc>
                  <a:txBody>
                    <a:bodyPr/>
                    <a:lstStyle/>
                    <a:p>
                      <a:pPr indent="0" lvl="0" marL="0" marR="0" rtl="0" algn="l">
                        <a:lnSpc>
                          <a:spcPct val="100000"/>
                        </a:lnSpc>
                        <a:spcBef>
                          <a:spcPts val="0"/>
                        </a:spcBef>
                        <a:spcAft>
                          <a:spcPts val="0"/>
                        </a:spcAft>
                        <a:buNone/>
                      </a:pPr>
                      <a:r>
                        <a:rPr lang="en" sz="1200" u="none" cap="none" strike="noStrike"/>
                        <a:t>UMass Amherst</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200" u="none" cap="none" strike="noStrike"/>
                        <a:t>Techno-Economic Mooring Configuration and Design for Floating Offshore Wind</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27725">
                <a:tc>
                  <a:txBody>
                    <a:bodyPr/>
                    <a:lstStyle/>
                    <a:p>
                      <a:pPr indent="0" lvl="0" marL="0" marR="0" rtl="0" algn="l">
                        <a:lnSpc>
                          <a:spcPct val="100000"/>
                        </a:lnSpc>
                        <a:spcBef>
                          <a:spcPts val="0"/>
                        </a:spcBef>
                        <a:spcAft>
                          <a:spcPts val="0"/>
                        </a:spcAft>
                        <a:buNone/>
                      </a:pPr>
                      <a:r>
                        <a:rPr lang="en" sz="1200" u="none" cap="none" strike="noStrike"/>
                        <a:t>Triton Systems, Inc</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200" u="none" cap="none" strike="noStrike"/>
                        <a:t>Innovative Anchoring System for Floating Offshore Wind</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234750">
                <a:tc>
                  <a:txBody>
                    <a:bodyPr/>
                    <a:lstStyle/>
                    <a:p>
                      <a:pPr indent="0" lvl="0" marL="0" marR="0" rtl="0" algn="l">
                        <a:lnSpc>
                          <a:spcPct val="100000"/>
                        </a:lnSpc>
                        <a:spcBef>
                          <a:spcPts val="0"/>
                        </a:spcBef>
                        <a:spcAft>
                          <a:spcPts val="0"/>
                        </a:spcAft>
                        <a:buNone/>
                      </a:pPr>
                      <a:r>
                        <a:rPr lang="en" sz="1200" u="none" cap="none" strike="noStrike"/>
                        <a:t>University of Maine</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200" u="none" cap="none" strike="noStrike"/>
                        <a:t>Design and Certification of Taut-synthetic Moorings for Floating Wind Turbines</a:t>
                      </a:r>
                      <a:endParaRPr/>
                    </a:p>
                  </a:txBody>
                  <a:tcPr marT="7600" marB="7600" marR="11400" marL="11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bl>
          </a:graphicData>
        </a:graphic>
      </p:graphicFrame>
      <p:sp>
        <p:nvSpPr>
          <p:cNvPr id="394" name="Google Shape;394;g23b0e1547f3_1_540"/>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sp>
        <p:nvSpPr>
          <p:cNvPr id="395" name="Google Shape;395;g23b0e1547f3_1_540"/>
          <p:cNvSpPr txBox="1"/>
          <p:nvPr>
            <p:ph idx="10" type="dt"/>
          </p:nvPr>
        </p:nvSpPr>
        <p:spPr>
          <a:xfrm>
            <a:off x="61384" y="4715426"/>
            <a:ext cx="548700" cy="39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 sz="1400">
                <a:solidFill>
                  <a:schemeClr val="lt1"/>
                </a:solidFill>
              </a:rPr>
              <a:t>‹#›</a:t>
            </a:fld>
            <a:endParaRPr sz="14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2"/>
          <p:cNvSpPr txBox="1"/>
          <p:nvPr/>
        </p:nvSpPr>
        <p:spPr>
          <a:xfrm>
            <a:off x="1674394" y="131605"/>
            <a:ext cx="545213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NOWRDC Projects: O&amp;M and Safety</a:t>
            </a:r>
            <a:endParaRPr/>
          </a:p>
        </p:txBody>
      </p:sp>
      <p:graphicFrame>
        <p:nvGraphicFramePr>
          <p:cNvPr id="401" name="Google Shape;401;p32"/>
          <p:cNvGraphicFramePr/>
          <p:nvPr/>
        </p:nvGraphicFramePr>
        <p:xfrm>
          <a:off x="239485" y="874713"/>
          <a:ext cx="3000000" cy="3000000"/>
        </p:xfrm>
        <a:graphic>
          <a:graphicData uri="http://schemas.openxmlformats.org/drawingml/2006/table">
            <a:tbl>
              <a:tblPr>
                <a:noFill/>
                <a:tableStyleId>{67CFD8D1-E11A-4DF2-B477-0387B5C89810}</a:tableStyleId>
              </a:tblPr>
              <a:tblGrid>
                <a:gridCol w="2144475"/>
                <a:gridCol w="6172200"/>
              </a:tblGrid>
              <a:tr h="206975">
                <a:tc>
                  <a:txBody>
                    <a:bodyPr/>
                    <a:lstStyle/>
                    <a:p>
                      <a:pPr indent="0" lvl="0" marL="0" marR="0" rtl="0" algn="l">
                        <a:lnSpc>
                          <a:spcPct val="100000"/>
                        </a:lnSpc>
                        <a:spcBef>
                          <a:spcPts val="0"/>
                        </a:spcBef>
                        <a:spcAft>
                          <a:spcPts val="0"/>
                        </a:spcAft>
                        <a:buNone/>
                      </a:pPr>
                      <a:r>
                        <a:rPr b="1" lang="en" sz="1400" u="none" cap="none" strike="noStrike"/>
                        <a:t>Contractor</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None/>
                      </a:pPr>
                      <a:r>
                        <a:rPr b="1" lang="en" sz="1400" u="none" cap="none" strike="noStrike"/>
                        <a:t>Project Title</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206975">
                <a:tc>
                  <a:txBody>
                    <a:bodyPr/>
                    <a:lstStyle/>
                    <a:p>
                      <a:pPr indent="0" lvl="0" marL="0" marR="0" rtl="0" algn="l">
                        <a:lnSpc>
                          <a:spcPct val="100000"/>
                        </a:lnSpc>
                        <a:spcBef>
                          <a:spcPts val="0"/>
                        </a:spcBef>
                        <a:spcAft>
                          <a:spcPts val="0"/>
                        </a:spcAft>
                        <a:buNone/>
                      </a:pPr>
                      <a:r>
                        <a:rPr lang="en" sz="1400" u="none" cap="none" strike="noStrike"/>
                        <a:t>ULC Robotics</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UAS to Transform Offshore Wind</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2600">
                <a:tc>
                  <a:txBody>
                    <a:bodyPr/>
                    <a:lstStyle/>
                    <a:p>
                      <a:pPr indent="0" lvl="0" marL="0" marR="0" rtl="0" algn="l">
                        <a:lnSpc>
                          <a:spcPct val="100000"/>
                        </a:lnSpc>
                        <a:spcBef>
                          <a:spcPts val="0"/>
                        </a:spcBef>
                        <a:spcAft>
                          <a:spcPts val="0"/>
                        </a:spcAft>
                        <a:buNone/>
                      </a:pPr>
                      <a:r>
                        <a:rPr lang="en" sz="1400" u="none" cap="none" strike="noStrike"/>
                        <a:t>GE Renewable Energy</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Self-Positioning Single Blade Installation Tool</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558225">
                <a:tc>
                  <a:txBody>
                    <a:bodyPr/>
                    <a:lstStyle/>
                    <a:p>
                      <a:pPr indent="0" lvl="0" marL="0" marR="0" rtl="0" algn="l">
                        <a:lnSpc>
                          <a:spcPct val="100000"/>
                        </a:lnSpc>
                        <a:spcBef>
                          <a:spcPts val="0"/>
                        </a:spcBef>
                        <a:spcAft>
                          <a:spcPts val="0"/>
                        </a:spcAft>
                        <a:buNone/>
                      </a:pPr>
                      <a:r>
                        <a:rPr lang="en" sz="1400" u="none" cap="none" strike="noStrike"/>
                        <a:t>GE Research</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Autonomous Vessel-Based Multi-Sensing System for Inspection and Monitoring</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2600">
                <a:tc>
                  <a:txBody>
                    <a:bodyPr/>
                    <a:lstStyle/>
                    <a:p>
                      <a:pPr indent="0" lvl="0" marL="0" marR="0" rtl="0" algn="l">
                        <a:lnSpc>
                          <a:spcPct val="100000"/>
                        </a:lnSpc>
                        <a:spcBef>
                          <a:spcPts val="0"/>
                        </a:spcBef>
                        <a:spcAft>
                          <a:spcPts val="0"/>
                        </a:spcAft>
                        <a:buNone/>
                      </a:pPr>
                      <a:r>
                        <a:rPr lang="en" sz="1400" u="none" cap="none" strike="noStrike"/>
                        <a:t>UMass Lowell</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A Novel Structural Health Monitoring System for Offshore Wind Turbine</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82600">
                <a:tc>
                  <a:txBody>
                    <a:bodyPr/>
                    <a:lstStyle/>
                    <a:p>
                      <a:pPr indent="0" lvl="0" marL="0" marR="0" rtl="0" algn="l">
                        <a:lnSpc>
                          <a:spcPct val="100000"/>
                        </a:lnSpc>
                        <a:spcBef>
                          <a:spcPts val="0"/>
                        </a:spcBef>
                        <a:spcAft>
                          <a:spcPts val="0"/>
                        </a:spcAft>
                        <a:buNone/>
                      </a:pPr>
                      <a:r>
                        <a:rPr lang="en" sz="1400" u="none" cap="none" strike="noStrike"/>
                        <a:t>Anduril Industries Inc.</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Fully Autonomous Subsea Asset Inspection by a Shore-Launched AUV</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2600">
                <a:tc>
                  <a:txBody>
                    <a:bodyPr/>
                    <a:lstStyle/>
                    <a:p>
                      <a:pPr indent="0" lvl="0" marL="0" marR="0" rtl="0" algn="l">
                        <a:lnSpc>
                          <a:spcPct val="100000"/>
                        </a:lnSpc>
                        <a:spcBef>
                          <a:spcPts val="0"/>
                        </a:spcBef>
                        <a:spcAft>
                          <a:spcPts val="0"/>
                        </a:spcAft>
                        <a:buNone/>
                      </a:pPr>
                      <a:r>
                        <a:rPr lang="en" sz="1400" u="none" cap="none" strike="noStrike"/>
                        <a:t>Tagup Inc.</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Survival Modeling for Offshore Wind Prognostics</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382600">
                <a:tc>
                  <a:txBody>
                    <a:bodyPr/>
                    <a:lstStyle/>
                    <a:p>
                      <a:pPr indent="0" lvl="0" marL="0" marR="0" rtl="0" algn="l">
                        <a:lnSpc>
                          <a:spcPct val="100000"/>
                        </a:lnSpc>
                        <a:spcBef>
                          <a:spcPts val="0"/>
                        </a:spcBef>
                        <a:spcAft>
                          <a:spcPts val="0"/>
                        </a:spcAft>
                        <a:buNone/>
                      </a:pPr>
                      <a:r>
                        <a:rPr lang="en" sz="1400" u="none" cap="none" strike="noStrike"/>
                        <a:t>GE Research</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Enabling Condition Based Maintenance for Offshore Wind</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2600">
                <a:tc>
                  <a:txBody>
                    <a:bodyPr/>
                    <a:lstStyle/>
                    <a:p>
                      <a:pPr indent="0" lvl="0" marL="0" marR="0" rtl="0" algn="l">
                        <a:lnSpc>
                          <a:spcPct val="100000"/>
                        </a:lnSpc>
                        <a:spcBef>
                          <a:spcPts val="0"/>
                        </a:spcBef>
                        <a:spcAft>
                          <a:spcPts val="0"/>
                        </a:spcAft>
                        <a:buNone/>
                      </a:pPr>
                      <a:r>
                        <a:rPr lang="en" sz="1400" u="none" cap="none" strike="noStrike"/>
                        <a:t>GE Research</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Radar Based Wake Optimization of Offshore Wind Farms</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407700">
                <a:tc>
                  <a:txBody>
                    <a:bodyPr/>
                    <a:lstStyle/>
                    <a:p>
                      <a:pPr indent="0" lvl="0" marL="0" marR="0" rtl="0" algn="l">
                        <a:lnSpc>
                          <a:spcPct val="100000"/>
                        </a:lnSpc>
                        <a:spcBef>
                          <a:spcPts val="0"/>
                        </a:spcBef>
                        <a:spcAft>
                          <a:spcPts val="0"/>
                        </a:spcAft>
                        <a:buNone/>
                      </a:pPr>
                      <a:r>
                        <a:rPr lang="en" sz="1400" u="none" cap="none" strike="noStrike"/>
                        <a:t>Tufts University</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Physics Based Digital Twins for Optimal Asset Management</a:t>
                      </a:r>
                      <a:endParaRPr/>
                    </a:p>
                  </a:txBody>
                  <a:tcPr marT="12875" marB="12875" marR="19300" marL="193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bl>
          </a:graphicData>
        </a:graphic>
      </p:graphicFrame>
      <p:sp>
        <p:nvSpPr>
          <p:cNvPr id="402" name="Google Shape;402;p32"/>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3"/>
          <p:cNvSpPr txBox="1"/>
          <p:nvPr/>
        </p:nvSpPr>
        <p:spPr>
          <a:xfrm>
            <a:off x="1462755" y="178467"/>
            <a:ext cx="62680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NOWRDC Projects: Supply and Logistics </a:t>
            </a:r>
            <a:endParaRPr/>
          </a:p>
        </p:txBody>
      </p:sp>
      <p:graphicFrame>
        <p:nvGraphicFramePr>
          <p:cNvPr id="408" name="Google Shape;408;p33"/>
          <p:cNvGraphicFramePr/>
          <p:nvPr/>
        </p:nvGraphicFramePr>
        <p:xfrm>
          <a:off x="561203" y="962230"/>
          <a:ext cx="3000000" cy="3000000"/>
        </p:xfrm>
        <a:graphic>
          <a:graphicData uri="http://schemas.openxmlformats.org/drawingml/2006/table">
            <a:tbl>
              <a:tblPr>
                <a:noFill/>
                <a:tableStyleId>{67CFD8D1-E11A-4DF2-B477-0387B5C89810}</a:tableStyleId>
              </a:tblPr>
              <a:tblGrid>
                <a:gridCol w="2855225"/>
                <a:gridCol w="5215950"/>
              </a:tblGrid>
              <a:tr h="233100">
                <a:tc>
                  <a:txBody>
                    <a:bodyPr/>
                    <a:lstStyle/>
                    <a:p>
                      <a:pPr indent="0" lvl="0" marL="0" marR="0" rtl="0" algn="l">
                        <a:lnSpc>
                          <a:spcPct val="100000"/>
                        </a:lnSpc>
                        <a:spcBef>
                          <a:spcPts val="0"/>
                        </a:spcBef>
                        <a:spcAft>
                          <a:spcPts val="0"/>
                        </a:spcAft>
                        <a:buNone/>
                      </a:pPr>
                      <a:r>
                        <a:rPr b="1" lang="en" sz="1400" u="none" cap="none" strike="noStrike"/>
                        <a:t>Contractor</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None/>
                      </a:pPr>
                      <a:r>
                        <a:rPr b="1" lang="en" sz="1400" u="none" cap="none" strike="noStrike"/>
                        <a:t>Project Title</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430900">
                <a:tc>
                  <a:txBody>
                    <a:bodyPr/>
                    <a:lstStyle/>
                    <a:p>
                      <a:pPr indent="0" lvl="0" marL="0" marR="0" rtl="0" algn="l">
                        <a:lnSpc>
                          <a:spcPct val="100000"/>
                        </a:lnSpc>
                        <a:spcBef>
                          <a:spcPts val="0"/>
                        </a:spcBef>
                        <a:spcAft>
                          <a:spcPts val="0"/>
                        </a:spcAft>
                        <a:buNone/>
                      </a:pPr>
                      <a:r>
                        <a:rPr lang="en" sz="1400" u="none" cap="none" strike="noStrike"/>
                        <a:t>NREL and BNOW</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30GW by 2030: Supply Chain Roadmap for Offshore Wind in the US</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628675">
                <a:tc>
                  <a:txBody>
                    <a:bodyPr/>
                    <a:lstStyle/>
                    <a:p>
                      <a:pPr indent="0" lvl="0" marL="0" marR="0" rtl="0" algn="l">
                        <a:lnSpc>
                          <a:spcPct val="100000"/>
                        </a:lnSpc>
                        <a:spcBef>
                          <a:spcPts val="0"/>
                        </a:spcBef>
                        <a:spcAft>
                          <a:spcPts val="0"/>
                        </a:spcAft>
                        <a:buNone/>
                      </a:pPr>
                      <a:r>
                        <a:rPr lang="en" sz="1400" u="none" cap="none" strike="noStrike"/>
                        <a:t>Crowley</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Technical Validation of Existing U.S. Flagged Barges as a “Feeder” Solution for the U.S. Offshore Wind Industry </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430900">
                <a:tc>
                  <a:txBody>
                    <a:bodyPr/>
                    <a:lstStyle/>
                    <a:p>
                      <a:pPr indent="0" lvl="0" marL="0" marR="0" rtl="0" algn="l">
                        <a:lnSpc>
                          <a:spcPct val="100000"/>
                        </a:lnSpc>
                        <a:spcBef>
                          <a:spcPts val="0"/>
                        </a:spcBef>
                        <a:spcAft>
                          <a:spcPts val="0"/>
                        </a:spcAft>
                        <a:buNone/>
                      </a:pPr>
                      <a:r>
                        <a:rPr lang="en" sz="1400" u="none" cap="none" strike="noStrike"/>
                        <a:t>Exmar Offshore Company</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Feasibility of a Jones Act Compliant WTIV Conversion</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430900">
                <a:tc>
                  <a:txBody>
                    <a:bodyPr/>
                    <a:lstStyle/>
                    <a:p>
                      <a:pPr indent="0" lvl="0" marL="0" marR="0" rtl="0" algn="l">
                        <a:lnSpc>
                          <a:spcPct val="100000"/>
                        </a:lnSpc>
                        <a:spcBef>
                          <a:spcPts val="0"/>
                        </a:spcBef>
                        <a:spcAft>
                          <a:spcPts val="0"/>
                        </a:spcAft>
                        <a:buNone/>
                      </a:pPr>
                      <a:r>
                        <a:rPr lang="en" sz="1400" u="none" cap="none" strike="noStrike"/>
                        <a:t>MARIN USA</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Comparative Operability of Floating Feeder Solutions</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430900">
                <a:tc>
                  <a:txBody>
                    <a:bodyPr/>
                    <a:lstStyle/>
                    <a:p>
                      <a:pPr indent="0" lvl="0" marL="0" marR="0" rtl="0" algn="l">
                        <a:lnSpc>
                          <a:spcPct val="100000"/>
                        </a:lnSpc>
                        <a:spcBef>
                          <a:spcPts val="0"/>
                        </a:spcBef>
                        <a:spcAft>
                          <a:spcPts val="0"/>
                        </a:spcAft>
                        <a:buNone/>
                      </a:pPr>
                      <a:r>
                        <a:rPr lang="en" sz="1400" u="none" cap="none" strike="noStrike"/>
                        <a:t>GE Renewable Energy</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Weld Assembly of Large Castings</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430900">
                <a:tc>
                  <a:txBody>
                    <a:bodyPr/>
                    <a:lstStyle/>
                    <a:p>
                      <a:pPr indent="0" lvl="0" marL="0" marR="0" rtl="0" algn="l">
                        <a:lnSpc>
                          <a:spcPct val="100000"/>
                        </a:lnSpc>
                        <a:spcBef>
                          <a:spcPts val="0"/>
                        </a:spcBef>
                        <a:spcAft>
                          <a:spcPts val="0"/>
                        </a:spcAft>
                        <a:buNone/>
                      </a:pPr>
                      <a:r>
                        <a:rPr lang="en" sz="1400" u="none" cap="none" strike="noStrike"/>
                        <a:t>EPRI</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Verifying OSW Turbine Blade Integrity During Manufacture</a:t>
                      </a:r>
                      <a:endParaRPr/>
                    </a:p>
                  </a:txBody>
                  <a:tcPr marT="17650" marB="17650" marR="26500" marL="265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bl>
          </a:graphicData>
        </a:graphic>
      </p:graphicFrame>
      <p:sp>
        <p:nvSpPr>
          <p:cNvPr id="409" name="Google Shape;409;p33"/>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4"/>
          <p:cNvSpPr txBox="1"/>
          <p:nvPr/>
        </p:nvSpPr>
        <p:spPr>
          <a:xfrm>
            <a:off x="586874" y="243781"/>
            <a:ext cx="769152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000" u="none" cap="none" strike="noStrike">
                <a:solidFill>
                  <a:schemeClr val="accent2"/>
                </a:solidFill>
                <a:latin typeface="Arial"/>
                <a:ea typeface="Arial"/>
                <a:cs typeface="Arial"/>
                <a:sym typeface="Arial"/>
              </a:rPr>
              <a:t>NOWRDC Projects: Wind Resource and Site Characterization </a:t>
            </a:r>
            <a:endParaRPr/>
          </a:p>
        </p:txBody>
      </p:sp>
      <p:graphicFrame>
        <p:nvGraphicFramePr>
          <p:cNvPr id="415" name="Google Shape;415;p34"/>
          <p:cNvGraphicFramePr/>
          <p:nvPr/>
        </p:nvGraphicFramePr>
        <p:xfrm>
          <a:off x="788080" y="990849"/>
          <a:ext cx="3000000" cy="3000000"/>
        </p:xfrm>
        <a:graphic>
          <a:graphicData uri="http://schemas.openxmlformats.org/drawingml/2006/table">
            <a:tbl>
              <a:tblPr>
                <a:noFill/>
                <a:tableStyleId>{67CFD8D1-E11A-4DF2-B477-0387B5C89810}</a:tableStyleId>
              </a:tblPr>
              <a:tblGrid>
                <a:gridCol w="2238150"/>
                <a:gridCol w="5050975"/>
              </a:tblGrid>
              <a:tr h="289025">
                <a:tc>
                  <a:txBody>
                    <a:bodyPr/>
                    <a:lstStyle/>
                    <a:p>
                      <a:pPr indent="0" lvl="0" marL="0" marR="0" rtl="0" algn="l">
                        <a:lnSpc>
                          <a:spcPct val="100000"/>
                        </a:lnSpc>
                        <a:spcBef>
                          <a:spcPts val="0"/>
                        </a:spcBef>
                        <a:spcAft>
                          <a:spcPts val="0"/>
                        </a:spcAft>
                        <a:buNone/>
                      </a:pPr>
                      <a:r>
                        <a:rPr b="1" lang="en" sz="1400" u="none" cap="none" strike="noStrike"/>
                        <a:t>Contractor</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c>
                  <a:txBody>
                    <a:bodyPr/>
                    <a:lstStyle/>
                    <a:p>
                      <a:pPr indent="0" lvl="0" marL="0" marR="0" rtl="0" algn="l">
                        <a:lnSpc>
                          <a:spcPct val="100000"/>
                        </a:lnSpc>
                        <a:spcBef>
                          <a:spcPts val="0"/>
                        </a:spcBef>
                        <a:spcAft>
                          <a:spcPts val="0"/>
                        </a:spcAft>
                        <a:buNone/>
                      </a:pPr>
                      <a:r>
                        <a:rPr b="1" lang="en" sz="1400" u="none" cap="none" strike="noStrike"/>
                        <a:t>Project Title</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B95F9"/>
                    </a:solidFill>
                  </a:tcPr>
                </a:tc>
              </a:tr>
              <a:tr h="779500">
                <a:tc>
                  <a:txBody>
                    <a:bodyPr/>
                    <a:lstStyle/>
                    <a:p>
                      <a:pPr indent="0" lvl="0" marL="0" marR="0" rtl="0" algn="l">
                        <a:lnSpc>
                          <a:spcPct val="100000"/>
                        </a:lnSpc>
                        <a:spcBef>
                          <a:spcPts val="0"/>
                        </a:spcBef>
                        <a:spcAft>
                          <a:spcPts val="0"/>
                        </a:spcAft>
                        <a:buNone/>
                      </a:pPr>
                      <a:r>
                        <a:rPr lang="en" sz="1400" u="none" cap="none" strike="noStrike"/>
                        <a:t>NREL</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A Validated National Offshore Wind Resource Dataset with Uncertainty Quantification</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779500">
                <a:tc>
                  <a:txBody>
                    <a:bodyPr/>
                    <a:lstStyle/>
                    <a:p>
                      <a:pPr indent="0" lvl="0" marL="0" marR="0" rtl="0" algn="l">
                        <a:lnSpc>
                          <a:spcPct val="100000"/>
                        </a:lnSpc>
                        <a:spcBef>
                          <a:spcPts val="0"/>
                        </a:spcBef>
                        <a:spcAft>
                          <a:spcPts val="0"/>
                        </a:spcAft>
                        <a:buNone/>
                      </a:pPr>
                      <a:r>
                        <a:rPr lang="en" sz="1400" u="none" cap="none" strike="noStrike"/>
                        <a:t>GE Research</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Impact of Low Level Jets on Atlantic Coast Offshore Wind Farm Performance</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r h="534275">
                <a:tc>
                  <a:txBody>
                    <a:bodyPr/>
                    <a:lstStyle/>
                    <a:p>
                      <a:pPr indent="0" lvl="0" marL="0" marR="0" rtl="0" algn="l">
                        <a:lnSpc>
                          <a:spcPct val="100000"/>
                        </a:lnSpc>
                        <a:spcBef>
                          <a:spcPts val="0"/>
                        </a:spcBef>
                        <a:spcAft>
                          <a:spcPts val="0"/>
                        </a:spcAft>
                        <a:buNone/>
                      </a:pPr>
                      <a:r>
                        <a:rPr lang="en" sz="1400" u="none" cap="none" strike="noStrike"/>
                        <a:t>Cornell University</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en" sz="1400" u="none" cap="none" strike="noStrike"/>
                        <a:t>Reducing LCoE from Offshore Wind by Multiscale Wake Modeling</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779500">
                <a:tc>
                  <a:txBody>
                    <a:bodyPr/>
                    <a:lstStyle/>
                    <a:p>
                      <a:pPr indent="0" lvl="0" marL="0" marR="0" rtl="0" algn="l">
                        <a:lnSpc>
                          <a:spcPct val="100000"/>
                        </a:lnSpc>
                        <a:spcBef>
                          <a:spcPts val="0"/>
                        </a:spcBef>
                        <a:spcAft>
                          <a:spcPts val="0"/>
                        </a:spcAft>
                        <a:buNone/>
                      </a:pPr>
                      <a:r>
                        <a:rPr lang="en" sz="1400" u="none" cap="none" strike="noStrike"/>
                        <a:t>WHOI</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c>
                  <a:txBody>
                    <a:bodyPr/>
                    <a:lstStyle/>
                    <a:p>
                      <a:pPr indent="0" lvl="0" marL="0" marR="0" rtl="0" algn="l">
                        <a:lnSpc>
                          <a:spcPct val="100000"/>
                        </a:lnSpc>
                        <a:spcBef>
                          <a:spcPts val="0"/>
                        </a:spcBef>
                        <a:spcAft>
                          <a:spcPts val="0"/>
                        </a:spcAft>
                        <a:buNone/>
                      </a:pPr>
                      <a:r>
                        <a:rPr lang="en" sz="1400" u="none" cap="none" strike="noStrike"/>
                        <a:t>Development of a Metocean Reference Site near the MA &amp; RI Wind Energy Areas</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F0FE"/>
                    </a:solidFill>
                  </a:tcPr>
                </a:tc>
              </a:tr>
            </a:tbl>
          </a:graphicData>
        </a:graphic>
      </p:graphicFrame>
      <p:sp>
        <p:nvSpPr>
          <p:cNvPr id="416" name="Google Shape;416;p34"/>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5"/>
          <p:cNvSpPr txBox="1"/>
          <p:nvPr/>
        </p:nvSpPr>
        <p:spPr>
          <a:xfrm>
            <a:off x="2334047" y="209759"/>
            <a:ext cx="447590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R&amp;D Projects Funded to Date</a:t>
            </a:r>
            <a:endParaRPr/>
          </a:p>
        </p:txBody>
      </p:sp>
      <p:pic>
        <p:nvPicPr>
          <p:cNvPr id="422" name="Google Shape;422;p35"/>
          <p:cNvPicPr preferRelativeResize="0"/>
          <p:nvPr/>
        </p:nvPicPr>
        <p:blipFill rotWithShape="1">
          <a:blip r:embed="rId3">
            <a:alphaModFix/>
          </a:blip>
          <a:srcRect b="0" l="0" r="0" t="0"/>
          <a:stretch/>
        </p:blipFill>
        <p:spPr>
          <a:xfrm>
            <a:off x="1110342" y="1118283"/>
            <a:ext cx="6455229" cy="3403564"/>
          </a:xfrm>
          <a:prstGeom prst="rect">
            <a:avLst/>
          </a:prstGeom>
          <a:noFill/>
          <a:ln>
            <a:noFill/>
          </a:ln>
        </p:spPr>
      </p:pic>
      <p:sp>
        <p:nvSpPr>
          <p:cNvPr id="423" name="Google Shape;423;p35"/>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6"/>
          <p:cNvSpPr txBox="1"/>
          <p:nvPr/>
        </p:nvSpPr>
        <p:spPr>
          <a:xfrm>
            <a:off x="957943" y="1968570"/>
            <a:ext cx="72281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Appendix II: NOWRDC Board Members and Staff</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7"/>
          <p:cNvSpPr txBox="1"/>
          <p:nvPr/>
        </p:nvSpPr>
        <p:spPr>
          <a:xfrm>
            <a:off x="2684030" y="194085"/>
            <a:ext cx="337784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Arial"/>
                <a:ea typeface="Arial"/>
                <a:cs typeface="Arial"/>
                <a:sym typeface="Arial"/>
              </a:rPr>
              <a:t>NOWRDC Board Members</a:t>
            </a:r>
            <a:endParaRPr b="0" i="0" sz="1400" u="none" cap="none" strike="noStrike">
              <a:solidFill>
                <a:srgbClr val="000000"/>
              </a:solidFill>
              <a:latin typeface="Arial"/>
              <a:ea typeface="Arial"/>
              <a:cs typeface="Arial"/>
              <a:sym typeface="Arial"/>
            </a:endParaRPr>
          </a:p>
        </p:txBody>
      </p:sp>
      <p:pic>
        <p:nvPicPr>
          <p:cNvPr descr="Dairyland &amp; Avangrid Renewables Announce New Wind Contract" id="434" name="Google Shape;434;p37"/>
          <p:cNvPicPr preferRelativeResize="0"/>
          <p:nvPr/>
        </p:nvPicPr>
        <p:blipFill rotWithShape="1">
          <a:blip r:embed="rId3">
            <a:alphaModFix/>
          </a:blip>
          <a:srcRect b="0" l="0" r="0" t="0"/>
          <a:stretch/>
        </p:blipFill>
        <p:spPr>
          <a:xfrm>
            <a:off x="672138" y="727188"/>
            <a:ext cx="1777973" cy="1130650"/>
          </a:xfrm>
          <a:prstGeom prst="rect">
            <a:avLst/>
          </a:prstGeom>
          <a:noFill/>
          <a:ln>
            <a:noFill/>
          </a:ln>
        </p:spPr>
      </p:pic>
      <p:sp>
        <p:nvSpPr>
          <p:cNvPr id="435" name="Google Shape;435;p37"/>
          <p:cNvSpPr txBox="1"/>
          <p:nvPr/>
        </p:nvSpPr>
        <p:spPr>
          <a:xfrm>
            <a:off x="55348" y="1838113"/>
            <a:ext cx="31977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Scot Hewitt-Gudgin, Senior Director, U.S. Offshore Business Project Services</a:t>
            </a:r>
            <a:r>
              <a:rPr b="1" i="0" lang="en" sz="1400" u="none" cap="none" strike="noStrike">
                <a:solidFill>
                  <a:schemeClr val="dk1"/>
                </a:solidFill>
                <a:latin typeface="Arial"/>
                <a:ea typeface="Arial"/>
                <a:cs typeface="Arial"/>
                <a:sym typeface="Arial"/>
              </a:rPr>
              <a:t> at Avangrid Renewables</a:t>
            </a:r>
            <a:endParaRPr b="1" i="0" sz="1400" u="none" cap="none" strike="noStrike">
              <a:solidFill>
                <a:schemeClr val="dk1"/>
              </a:solidFill>
              <a:latin typeface="Arial"/>
              <a:ea typeface="Arial"/>
              <a:cs typeface="Arial"/>
              <a:sym typeface="Arial"/>
            </a:endParaRPr>
          </a:p>
        </p:txBody>
      </p:sp>
      <p:pic>
        <p:nvPicPr>
          <p:cNvPr id="436" name="Google Shape;436;p37"/>
          <p:cNvPicPr preferRelativeResize="0"/>
          <p:nvPr/>
        </p:nvPicPr>
        <p:blipFill rotWithShape="1">
          <a:blip r:embed="rId4">
            <a:alphaModFix/>
          </a:blip>
          <a:srcRect b="0" l="0" r="0" t="0"/>
          <a:stretch/>
        </p:blipFill>
        <p:spPr>
          <a:xfrm>
            <a:off x="5839355" y="948150"/>
            <a:ext cx="2821018" cy="688725"/>
          </a:xfrm>
          <a:prstGeom prst="rect">
            <a:avLst/>
          </a:prstGeom>
          <a:noFill/>
          <a:ln>
            <a:noFill/>
          </a:ln>
        </p:spPr>
      </p:pic>
      <p:pic>
        <p:nvPicPr>
          <p:cNvPr id="437" name="Google Shape;437;p37"/>
          <p:cNvPicPr preferRelativeResize="0"/>
          <p:nvPr/>
        </p:nvPicPr>
        <p:blipFill rotWithShape="1">
          <a:blip r:embed="rId5">
            <a:alphaModFix/>
          </a:blip>
          <a:srcRect b="0" l="0" r="0" t="0"/>
          <a:stretch/>
        </p:blipFill>
        <p:spPr>
          <a:xfrm>
            <a:off x="857511" y="2792425"/>
            <a:ext cx="1274531" cy="1259598"/>
          </a:xfrm>
          <a:prstGeom prst="rect">
            <a:avLst/>
          </a:prstGeom>
          <a:noFill/>
          <a:ln>
            <a:noFill/>
          </a:ln>
        </p:spPr>
      </p:pic>
      <p:sp>
        <p:nvSpPr>
          <p:cNvPr id="438" name="Google Shape;438;p37"/>
          <p:cNvSpPr txBox="1"/>
          <p:nvPr/>
        </p:nvSpPr>
        <p:spPr>
          <a:xfrm>
            <a:off x="6184406" y="1777113"/>
            <a:ext cx="2435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Sam Aronson – Director emeritus, Brookhaven National Lab</a:t>
            </a:r>
            <a:endParaRPr b="1" i="0" sz="1400" u="none" cap="none" strike="noStrike">
              <a:solidFill>
                <a:schemeClr val="dk1"/>
              </a:solidFill>
              <a:latin typeface="Arial"/>
              <a:ea typeface="Arial"/>
              <a:cs typeface="Arial"/>
              <a:sym typeface="Arial"/>
            </a:endParaRPr>
          </a:p>
        </p:txBody>
      </p:sp>
      <p:pic>
        <p:nvPicPr>
          <p:cNvPr id="439" name="Google Shape;439;p37"/>
          <p:cNvPicPr preferRelativeResize="0"/>
          <p:nvPr/>
        </p:nvPicPr>
        <p:blipFill rotWithShape="1">
          <a:blip r:embed="rId6">
            <a:alphaModFix/>
          </a:blip>
          <a:srcRect b="0" l="0" r="0" t="0"/>
          <a:stretch/>
        </p:blipFill>
        <p:spPr>
          <a:xfrm>
            <a:off x="3302126" y="798700"/>
            <a:ext cx="2030240" cy="1130650"/>
          </a:xfrm>
          <a:prstGeom prst="rect">
            <a:avLst/>
          </a:prstGeom>
          <a:noFill/>
          <a:ln>
            <a:noFill/>
          </a:ln>
        </p:spPr>
      </p:pic>
      <p:pic>
        <p:nvPicPr>
          <p:cNvPr id="440" name="Google Shape;440;p37"/>
          <p:cNvPicPr preferRelativeResize="0"/>
          <p:nvPr/>
        </p:nvPicPr>
        <p:blipFill rotWithShape="1">
          <a:blip r:embed="rId7">
            <a:alphaModFix/>
          </a:blip>
          <a:srcRect b="0" l="0" r="0" t="0"/>
          <a:stretch/>
        </p:blipFill>
        <p:spPr>
          <a:xfrm>
            <a:off x="3572114" y="3064476"/>
            <a:ext cx="1420016" cy="904698"/>
          </a:xfrm>
          <a:prstGeom prst="rect">
            <a:avLst/>
          </a:prstGeom>
          <a:noFill/>
          <a:ln>
            <a:noFill/>
          </a:ln>
        </p:spPr>
      </p:pic>
      <p:sp>
        <p:nvSpPr>
          <p:cNvPr id="441" name="Google Shape;441;p37"/>
          <p:cNvSpPr txBox="1"/>
          <p:nvPr/>
        </p:nvSpPr>
        <p:spPr>
          <a:xfrm>
            <a:off x="343581" y="3969163"/>
            <a:ext cx="2435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Jan Matthiesen –</a:t>
            </a:r>
            <a:r>
              <a:rPr b="1" i="0" lang="en" sz="1400" u="none" cap="none" strike="noStrike">
                <a:solidFill>
                  <a:schemeClr val="dk1"/>
                </a:solidFill>
                <a:latin typeface="Arial"/>
                <a:ea typeface="Arial"/>
                <a:cs typeface="Arial"/>
                <a:sym typeface="Arial"/>
              </a:rPr>
              <a:t> Director at the Carbon Trust</a:t>
            </a:r>
            <a:endParaRPr b="1" i="0" sz="1400" u="none" cap="none" strike="noStrike">
              <a:solidFill>
                <a:schemeClr val="dk1"/>
              </a:solidFill>
              <a:latin typeface="Arial"/>
              <a:ea typeface="Arial"/>
              <a:cs typeface="Arial"/>
              <a:sym typeface="Arial"/>
            </a:endParaRPr>
          </a:p>
        </p:txBody>
      </p:sp>
      <p:sp>
        <p:nvSpPr>
          <p:cNvPr id="442" name="Google Shape;442;p37"/>
          <p:cNvSpPr txBox="1"/>
          <p:nvPr/>
        </p:nvSpPr>
        <p:spPr>
          <a:xfrm>
            <a:off x="2962500" y="4036325"/>
            <a:ext cx="2820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Stuart Nachmias – President and CEO at conEdison</a:t>
            </a:r>
            <a:endParaRPr b="0" i="0" sz="1400" u="none" cap="none" strike="noStrike">
              <a:solidFill>
                <a:srgbClr val="000000"/>
              </a:solidFill>
              <a:latin typeface="Arial"/>
              <a:ea typeface="Arial"/>
              <a:cs typeface="Arial"/>
              <a:sym typeface="Arial"/>
            </a:endParaRPr>
          </a:p>
        </p:txBody>
      </p:sp>
      <p:sp>
        <p:nvSpPr>
          <p:cNvPr id="443" name="Google Shape;443;p37"/>
          <p:cNvSpPr txBox="1"/>
          <p:nvPr/>
        </p:nvSpPr>
        <p:spPr>
          <a:xfrm>
            <a:off x="3161550" y="1873525"/>
            <a:ext cx="28209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Antoine Cognard – Senior Director, Offshore Implementation at EDF Renewables</a:t>
            </a:r>
            <a:endParaRPr b="1" i="0" sz="1400" u="none" cap="none" strike="noStrike">
              <a:solidFill>
                <a:schemeClr val="dk1"/>
              </a:solidFill>
              <a:latin typeface="Arial"/>
              <a:ea typeface="Arial"/>
              <a:cs typeface="Arial"/>
              <a:sym typeface="Arial"/>
            </a:endParaRPr>
          </a:p>
        </p:txBody>
      </p:sp>
      <p:sp>
        <p:nvSpPr>
          <p:cNvPr id="444" name="Google Shape;444;p37"/>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127754d1522_0_276"/>
          <p:cNvSpPr txBox="1"/>
          <p:nvPr>
            <p:ph type="title"/>
          </p:nvPr>
        </p:nvSpPr>
        <p:spPr>
          <a:xfrm>
            <a:off x="291942" y="232964"/>
            <a:ext cx="8555400" cy="5640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2800"/>
              <a:buFont typeface="Arial"/>
              <a:buNone/>
            </a:pPr>
            <a:r>
              <a:rPr b="1" lang="en" sz="2400">
                <a:solidFill>
                  <a:schemeClr val="accent2"/>
                </a:solidFill>
                <a:latin typeface="Arial"/>
                <a:ea typeface="Arial"/>
                <a:cs typeface="Arial"/>
                <a:sym typeface="Arial"/>
              </a:rPr>
              <a:t>NOWRDC’s Mission</a:t>
            </a:r>
            <a:endParaRPr sz="2400">
              <a:solidFill>
                <a:schemeClr val="accent2"/>
              </a:solidFill>
            </a:endParaRPr>
          </a:p>
        </p:txBody>
      </p:sp>
      <p:sp>
        <p:nvSpPr>
          <p:cNvPr id="121" name="Google Shape;121;g127754d1522_0_276"/>
          <p:cNvSpPr txBox="1"/>
          <p:nvPr>
            <p:ph idx="1" type="body"/>
          </p:nvPr>
        </p:nvSpPr>
        <p:spPr>
          <a:xfrm>
            <a:off x="291942" y="796964"/>
            <a:ext cx="5793172" cy="3717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900"/>
              </a:spcBef>
              <a:spcAft>
                <a:spcPts val="0"/>
              </a:spcAft>
              <a:buSzPts val="1800"/>
              <a:buNone/>
            </a:pPr>
            <a:r>
              <a:rPr lang="en" sz="1600">
                <a:solidFill>
                  <a:schemeClr val="accent2"/>
                </a:solidFill>
                <a:latin typeface="Roboto"/>
                <a:ea typeface="Roboto"/>
                <a:cs typeface="Roboto"/>
                <a:sym typeface="Roboto"/>
              </a:rPr>
              <a:t>NOWRDC is a nationally-focused, not-for-profit organization collaborating with industry to fund prioritized R&amp;D activities to:</a:t>
            </a:r>
            <a:endParaRPr/>
          </a:p>
          <a:p>
            <a:pPr indent="-285750" lvl="0" marL="285750" rtl="0" algn="l">
              <a:lnSpc>
                <a:spcPct val="150000"/>
              </a:lnSpc>
              <a:spcBef>
                <a:spcPts val="900"/>
              </a:spcBef>
              <a:spcAft>
                <a:spcPts val="0"/>
              </a:spcAft>
              <a:buSzPts val="1800"/>
              <a:buFont typeface="Noto Sans Symbols"/>
              <a:buChar char="➢"/>
            </a:pPr>
            <a:r>
              <a:rPr lang="en" sz="1600">
                <a:solidFill>
                  <a:schemeClr val="accent2"/>
                </a:solidFill>
                <a:latin typeface="Roboto"/>
                <a:ea typeface="Roboto"/>
                <a:cs typeface="Roboto"/>
                <a:sym typeface="Roboto"/>
              </a:rPr>
              <a:t> Accelerate the deployment of offshore wind energy in the U.S.</a:t>
            </a:r>
            <a:endParaRPr/>
          </a:p>
          <a:p>
            <a:pPr indent="-285750" lvl="0" marL="285750" rtl="0" algn="l">
              <a:lnSpc>
                <a:spcPct val="150000"/>
              </a:lnSpc>
              <a:spcBef>
                <a:spcPts val="900"/>
              </a:spcBef>
              <a:spcAft>
                <a:spcPts val="0"/>
              </a:spcAft>
              <a:buSzPts val="1800"/>
              <a:buFont typeface="Noto Sans Symbols"/>
              <a:buChar char="➢"/>
            </a:pPr>
            <a:r>
              <a:rPr lang="en" sz="1600">
                <a:solidFill>
                  <a:schemeClr val="accent2"/>
                </a:solidFill>
                <a:latin typeface="Roboto"/>
                <a:ea typeface="Roboto"/>
                <a:cs typeface="Roboto"/>
                <a:sym typeface="Roboto"/>
              </a:rPr>
              <a:t>Address challenges and obstacles facing the offshore wind industry and maximize economic and social benefits.</a:t>
            </a:r>
            <a:endParaRPr/>
          </a:p>
          <a:p>
            <a:pPr indent="-285750" lvl="0" marL="285750" rtl="0" algn="l">
              <a:lnSpc>
                <a:spcPct val="150000"/>
              </a:lnSpc>
              <a:spcBef>
                <a:spcPts val="900"/>
              </a:spcBef>
              <a:spcAft>
                <a:spcPts val="0"/>
              </a:spcAft>
              <a:buSzPts val="1800"/>
              <a:buFont typeface="Noto Sans Symbols"/>
              <a:buChar char="➢"/>
            </a:pPr>
            <a:r>
              <a:rPr lang="en" sz="1600">
                <a:solidFill>
                  <a:schemeClr val="accent2"/>
                </a:solidFill>
                <a:latin typeface="Roboto"/>
                <a:ea typeface="Roboto"/>
                <a:cs typeface="Roboto"/>
                <a:sym typeface="Roboto"/>
              </a:rPr>
              <a:t> Reduce the levelized cost of energy (LCOE) of offshore wind in the U.S. </a:t>
            </a:r>
            <a:endParaRPr/>
          </a:p>
          <a:p>
            <a:pPr indent="0" lvl="0" marL="0" rtl="0" algn="l">
              <a:lnSpc>
                <a:spcPct val="80000"/>
              </a:lnSpc>
              <a:spcBef>
                <a:spcPts val="0"/>
              </a:spcBef>
              <a:spcAft>
                <a:spcPts val="0"/>
              </a:spcAft>
              <a:buClr>
                <a:srgbClr val="000000"/>
              </a:buClr>
              <a:buSzPts val="1387"/>
              <a:buNone/>
            </a:pPr>
            <a:r>
              <a:t/>
            </a:r>
            <a:endParaRPr sz="1487">
              <a:solidFill>
                <a:schemeClr val="dk1"/>
              </a:solidFill>
            </a:endParaRPr>
          </a:p>
          <a:p>
            <a:pPr indent="0" lvl="0" marL="0" rtl="0" algn="l">
              <a:lnSpc>
                <a:spcPct val="80000"/>
              </a:lnSpc>
              <a:spcBef>
                <a:spcPts val="0"/>
              </a:spcBef>
              <a:spcAft>
                <a:spcPts val="0"/>
              </a:spcAft>
              <a:buClr>
                <a:srgbClr val="000000"/>
              </a:buClr>
              <a:buSzPts val="1387"/>
              <a:buNone/>
            </a:pPr>
            <a:r>
              <a:t/>
            </a:r>
            <a:endParaRPr sz="3300">
              <a:solidFill>
                <a:schemeClr val="dk1"/>
              </a:solidFill>
            </a:endParaRPr>
          </a:p>
          <a:p>
            <a:pPr indent="0" lvl="0" marL="0" rtl="0" algn="l">
              <a:lnSpc>
                <a:spcPct val="80000"/>
              </a:lnSpc>
              <a:spcBef>
                <a:spcPts val="0"/>
              </a:spcBef>
              <a:spcAft>
                <a:spcPts val="0"/>
              </a:spcAft>
              <a:buClr>
                <a:schemeClr val="dk1"/>
              </a:buClr>
              <a:buSzPts val="1387"/>
              <a:buNone/>
            </a:pPr>
            <a:r>
              <a:t/>
            </a:r>
            <a:endParaRPr sz="1187">
              <a:solidFill>
                <a:srgbClr val="000000"/>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387"/>
              <a:buNone/>
            </a:pPr>
            <a:r>
              <a:t/>
            </a:r>
            <a:endParaRPr sz="1187">
              <a:solidFill>
                <a:srgbClr val="000000"/>
              </a:solidFill>
            </a:endParaRPr>
          </a:p>
        </p:txBody>
      </p:sp>
      <p:pic>
        <p:nvPicPr>
          <p:cNvPr descr="A picture containing text, blackboard&#10;&#10;Description automatically generated" id="122" name="Google Shape;122;g127754d1522_0_276"/>
          <p:cNvPicPr preferRelativeResize="0"/>
          <p:nvPr/>
        </p:nvPicPr>
        <p:blipFill rotWithShape="1">
          <a:blip r:embed="rId3">
            <a:alphaModFix/>
          </a:blip>
          <a:srcRect b="0" l="0" r="0" t="0"/>
          <a:stretch/>
        </p:blipFill>
        <p:spPr>
          <a:xfrm>
            <a:off x="6182395" y="1287917"/>
            <a:ext cx="2567665" cy="25676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8"/>
          <p:cNvSpPr txBox="1"/>
          <p:nvPr/>
        </p:nvSpPr>
        <p:spPr>
          <a:xfrm>
            <a:off x="2684030" y="194085"/>
            <a:ext cx="337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Arial"/>
                <a:ea typeface="Arial"/>
                <a:cs typeface="Arial"/>
                <a:sym typeface="Arial"/>
              </a:rPr>
              <a:t>NOWRDC Board Members</a:t>
            </a:r>
            <a:endParaRPr b="0" i="0" sz="1400" u="none" cap="none" strike="noStrike">
              <a:solidFill>
                <a:srgbClr val="000000"/>
              </a:solidFill>
              <a:latin typeface="Arial"/>
              <a:ea typeface="Arial"/>
              <a:cs typeface="Arial"/>
              <a:sym typeface="Arial"/>
            </a:endParaRPr>
          </a:p>
        </p:txBody>
      </p:sp>
      <p:sp>
        <p:nvSpPr>
          <p:cNvPr id="450" name="Google Shape;450;p38"/>
          <p:cNvSpPr txBox="1"/>
          <p:nvPr/>
        </p:nvSpPr>
        <p:spPr>
          <a:xfrm>
            <a:off x="167750" y="1809200"/>
            <a:ext cx="29055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Ron Schoff – </a:t>
            </a:r>
            <a:r>
              <a:rPr b="1" i="0" lang="en" sz="1400" u="none" cap="none" strike="noStrike">
                <a:solidFill>
                  <a:schemeClr val="dk1"/>
                </a:solidFill>
                <a:highlight>
                  <a:srgbClr val="FFFFFF"/>
                </a:highlight>
                <a:latin typeface="Arial"/>
                <a:ea typeface="Arial"/>
                <a:cs typeface="Arial"/>
                <a:sym typeface="Arial"/>
              </a:rPr>
              <a:t>Director - Renewable Energy and Fleet Enabling Technologies at EPRI</a:t>
            </a:r>
            <a:endParaRPr b="1" i="0" sz="1400" u="none" cap="none" strike="noStrike">
              <a:solidFill>
                <a:srgbClr val="000000"/>
              </a:solidFill>
              <a:latin typeface="Arial"/>
              <a:ea typeface="Arial"/>
              <a:cs typeface="Arial"/>
              <a:sym typeface="Arial"/>
            </a:endParaRPr>
          </a:p>
        </p:txBody>
      </p:sp>
      <p:pic>
        <p:nvPicPr>
          <p:cNvPr id="451" name="Google Shape;451;p38"/>
          <p:cNvPicPr preferRelativeResize="0"/>
          <p:nvPr/>
        </p:nvPicPr>
        <p:blipFill rotWithShape="1">
          <a:blip r:embed="rId3">
            <a:alphaModFix/>
          </a:blip>
          <a:srcRect b="0" l="0" r="0" t="0"/>
          <a:stretch/>
        </p:blipFill>
        <p:spPr>
          <a:xfrm>
            <a:off x="3887887" y="837425"/>
            <a:ext cx="1368229" cy="1157550"/>
          </a:xfrm>
          <a:prstGeom prst="rect">
            <a:avLst/>
          </a:prstGeom>
          <a:noFill/>
          <a:ln>
            <a:noFill/>
          </a:ln>
        </p:spPr>
      </p:pic>
      <p:pic>
        <p:nvPicPr>
          <p:cNvPr id="452" name="Google Shape;452;p38"/>
          <p:cNvPicPr preferRelativeResize="0"/>
          <p:nvPr/>
        </p:nvPicPr>
        <p:blipFill rotWithShape="1">
          <a:blip r:embed="rId4">
            <a:alphaModFix/>
          </a:blip>
          <a:srcRect b="0" l="0" r="0" t="0"/>
          <a:stretch/>
        </p:blipFill>
        <p:spPr>
          <a:xfrm>
            <a:off x="4000175" y="2763287"/>
            <a:ext cx="1133475" cy="1133475"/>
          </a:xfrm>
          <a:prstGeom prst="rect">
            <a:avLst/>
          </a:prstGeom>
          <a:noFill/>
          <a:ln>
            <a:noFill/>
          </a:ln>
        </p:spPr>
      </p:pic>
      <p:sp>
        <p:nvSpPr>
          <p:cNvPr id="453" name="Google Shape;453;p38"/>
          <p:cNvSpPr txBox="1"/>
          <p:nvPr/>
        </p:nvSpPr>
        <p:spPr>
          <a:xfrm>
            <a:off x="3187800" y="2082313"/>
            <a:ext cx="27582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Scott Lundin – </a:t>
            </a:r>
            <a:r>
              <a:rPr b="1" i="0" lang="en" sz="1400" u="none" cap="none" strike="noStrike">
                <a:solidFill>
                  <a:schemeClr val="dk1"/>
                </a:solidFill>
                <a:latin typeface="Arial"/>
                <a:ea typeface="Arial"/>
                <a:cs typeface="Arial"/>
                <a:sym typeface="Arial"/>
              </a:rPr>
              <a:t>Head of US Permitting and Environmental Affairs at Equinor Wind</a:t>
            </a:r>
            <a:endParaRPr b="1" i="0" sz="1400" u="none" cap="none" strike="noStrike">
              <a:solidFill>
                <a:schemeClr val="dk1"/>
              </a:solidFill>
              <a:latin typeface="Arial"/>
              <a:ea typeface="Arial"/>
              <a:cs typeface="Arial"/>
              <a:sym typeface="Arial"/>
            </a:endParaRPr>
          </a:p>
        </p:txBody>
      </p:sp>
      <p:sp>
        <p:nvSpPr>
          <p:cNvPr id="454" name="Google Shape;454;p38"/>
          <p:cNvSpPr txBox="1"/>
          <p:nvPr/>
        </p:nvSpPr>
        <p:spPr>
          <a:xfrm>
            <a:off x="6060550" y="1809200"/>
            <a:ext cx="2861028" cy="9540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Christy Guthman – General Manager of Sales &amp; Commercial Operations, North America, GE Offshore Wind</a:t>
            </a:r>
            <a:endParaRPr b="1" i="0" sz="1400" u="none" cap="none" strike="noStrike">
              <a:solidFill>
                <a:srgbClr val="000000"/>
              </a:solidFill>
              <a:latin typeface="Arial"/>
              <a:ea typeface="Arial"/>
              <a:cs typeface="Arial"/>
              <a:sym typeface="Arial"/>
            </a:endParaRPr>
          </a:p>
        </p:txBody>
      </p:sp>
      <p:pic>
        <p:nvPicPr>
          <p:cNvPr id="455" name="Google Shape;455;p38"/>
          <p:cNvPicPr preferRelativeResize="0"/>
          <p:nvPr/>
        </p:nvPicPr>
        <p:blipFill rotWithShape="1">
          <a:blip r:embed="rId5">
            <a:alphaModFix/>
          </a:blip>
          <a:srcRect b="0" l="0" r="0" t="0"/>
          <a:stretch/>
        </p:blipFill>
        <p:spPr>
          <a:xfrm>
            <a:off x="897613" y="1076434"/>
            <a:ext cx="1445775" cy="679517"/>
          </a:xfrm>
          <a:prstGeom prst="rect">
            <a:avLst/>
          </a:prstGeom>
          <a:noFill/>
          <a:ln>
            <a:noFill/>
          </a:ln>
        </p:spPr>
      </p:pic>
      <p:pic>
        <p:nvPicPr>
          <p:cNvPr id="456" name="Google Shape;456;p38"/>
          <p:cNvPicPr preferRelativeResize="0"/>
          <p:nvPr/>
        </p:nvPicPr>
        <p:blipFill rotWithShape="1">
          <a:blip r:embed="rId6">
            <a:alphaModFix/>
          </a:blip>
          <a:srcRect b="0" l="0" r="0" t="0"/>
          <a:stretch/>
        </p:blipFill>
        <p:spPr>
          <a:xfrm>
            <a:off x="6946550" y="794233"/>
            <a:ext cx="1133475" cy="1014968"/>
          </a:xfrm>
          <a:prstGeom prst="rect">
            <a:avLst/>
          </a:prstGeom>
          <a:noFill/>
          <a:ln>
            <a:noFill/>
          </a:ln>
        </p:spPr>
      </p:pic>
      <p:pic>
        <p:nvPicPr>
          <p:cNvPr id="457" name="Google Shape;457;p38"/>
          <p:cNvPicPr preferRelativeResize="0"/>
          <p:nvPr/>
        </p:nvPicPr>
        <p:blipFill rotWithShape="1">
          <a:blip r:embed="rId7">
            <a:alphaModFix/>
          </a:blip>
          <a:srcRect b="0" l="0" r="0" t="0"/>
          <a:stretch/>
        </p:blipFill>
        <p:spPr>
          <a:xfrm>
            <a:off x="662425" y="2489113"/>
            <a:ext cx="1228725" cy="1228725"/>
          </a:xfrm>
          <a:prstGeom prst="rect">
            <a:avLst/>
          </a:prstGeom>
          <a:noFill/>
          <a:ln>
            <a:noFill/>
          </a:ln>
        </p:spPr>
      </p:pic>
      <p:sp>
        <p:nvSpPr>
          <p:cNvPr id="458" name="Google Shape;458;p38"/>
          <p:cNvSpPr txBox="1"/>
          <p:nvPr/>
        </p:nvSpPr>
        <p:spPr>
          <a:xfrm>
            <a:off x="3119250" y="3896750"/>
            <a:ext cx="29055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Celina Cunningham – </a:t>
            </a:r>
            <a:r>
              <a:rPr b="1" i="0" lang="en" sz="1400" u="none" cap="none" strike="noStrike">
                <a:solidFill>
                  <a:schemeClr val="dk1"/>
                </a:solidFill>
                <a:latin typeface="Arial"/>
                <a:ea typeface="Arial"/>
                <a:cs typeface="Arial"/>
                <a:sym typeface="Arial"/>
              </a:rPr>
              <a:t>Deputy Director, Governor’s Energy Office, State of Maine</a:t>
            </a:r>
            <a:endParaRPr b="1" i="0" sz="1400" u="none" cap="none" strike="noStrike">
              <a:solidFill>
                <a:schemeClr val="dk1"/>
              </a:solidFill>
              <a:latin typeface="Arial"/>
              <a:ea typeface="Arial"/>
              <a:cs typeface="Arial"/>
              <a:sym typeface="Arial"/>
            </a:endParaRPr>
          </a:p>
        </p:txBody>
      </p:sp>
      <p:sp>
        <p:nvSpPr>
          <p:cNvPr id="459" name="Google Shape;459;p38"/>
          <p:cNvSpPr txBox="1"/>
          <p:nvPr/>
        </p:nvSpPr>
        <p:spPr>
          <a:xfrm>
            <a:off x="110856" y="3573663"/>
            <a:ext cx="24351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Adrienne Downey – </a:t>
            </a:r>
            <a:r>
              <a:rPr b="1" i="0" lang="en" sz="1400" u="none" cap="none" strike="noStrike">
                <a:solidFill>
                  <a:schemeClr val="dk1"/>
                </a:solidFill>
                <a:latin typeface="Arial"/>
                <a:ea typeface="Arial"/>
                <a:cs typeface="Arial"/>
                <a:sym typeface="Arial"/>
              </a:rPr>
              <a:t>Principal Engineer &amp; Country Manager: US &amp; Canada at Hexicon</a:t>
            </a:r>
            <a:endParaRPr b="1" i="0" sz="1400" u="none" cap="none" strike="noStrike">
              <a:solidFill>
                <a:schemeClr val="dk1"/>
              </a:solidFill>
              <a:latin typeface="Arial"/>
              <a:ea typeface="Arial"/>
              <a:cs typeface="Arial"/>
              <a:sym typeface="Arial"/>
            </a:endParaRPr>
          </a:p>
        </p:txBody>
      </p:sp>
      <p:sp>
        <p:nvSpPr>
          <p:cNvPr id="460" name="Google Shape;460;p38"/>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9"/>
          <p:cNvSpPr txBox="1"/>
          <p:nvPr/>
        </p:nvSpPr>
        <p:spPr>
          <a:xfrm>
            <a:off x="2684030" y="194085"/>
            <a:ext cx="337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Arial"/>
                <a:ea typeface="Arial"/>
                <a:cs typeface="Arial"/>
                <a:sym typeface="Arial"/>
              </a:rPr>
              <a:t>NOWRDC Board Members</a:t>
            </a:r>
            <a:endParaRPr b="0" i="0" sz="1400" u="none" cap="none" strike="noStrike">
              <a:solidFill>
                <a:srgbClr val="000000"/>
              </a:solidFill>
              <a:latin typeface="Arial"/>
              <a:ea typeface="Arial"/>
              <a:cs typeface="Arial"/>
              <a:sym typeface="Arial"/>
            </a:endParaRPr>
          </a:p>
        </p:txBody>
      </p:sp>
      <p:pic>
        <p:nvPicPr>
          <p:cNvPr id="466" name="Google Shape;466;p39"/>
          <p:cNvPicPr preferRelativeResize="0"/>
          <p:nvPr/>
        </p:nvPicPr>
        <p:blipFill rotWithShape="1">
          <a:blip r:embed="rId3">
            <a:alphaModFix/>
          </a:blip>
          <a:srcRect b="0" l="0" r="0" t="0"/>
          <a:stretch/>
        </p:blipFill>
        <p:spPr>
          <a:xfrm>
            <a:off x="346075" y="928650"/>
            <a:ext cx="2221640" cy="840950"/>
          </a:xfrm>
          <a:prstGeom prst="rect">
            <a:avLst/>
          </a:prstGeom>
          <a:noFill/>
          <a:ln>
            <a:noFill/>
          </a:ln>
        </p:spPr>
      </p:pic>
      <p:pic>
        <p:nvPicPr>
          <p:cNvPr id="467" name="Google Shape;467;p39"/>
          <p:cNvPicPr preferRelativeResize="0"/>
          <p:nvPr/>
        </p:nvPicPr>
        <p:blipFill rotWithShape="1">
          <a:blip r:embed="rId4">
            <a:alphaModFix/>
          </a:blip>
          <a:srcRect b="0" l="0" r="0" t="0"/>
          <a:stretch/>
        </p:blipFill>
        <p:spPr>
          <a:xfrm>
            <a:off x="3119855" y="969050"/>
            <a:ext cx="2506046" cy="760150"/>
          </a:xfrm>
          <a:prstGeom prst="rect">
            <a:avLst/>
          </a:prstGeom>
          <a:noFill/>
          <a:ln>
            <a:noFill/>
          </a:ln>
        </p:spPr>
      </p:pic>
      <p:pic>
        <p:nvPicPr>
          <p:cNvPr id="468" name="Google Shape;468;p39"/>
          <p:cNvPicPr preferRelativeResize="0"/>
          <p:nvPr/>
        </p:nvPicPr>
        <p:blipFill rotWithShape="1">
          <a:blip r:embed="rId5">
            <a:alphaModFix/>
          </a:blip>
          <a:srcRect b="0" l="0" r="0" t="0"/>
          <a:stretch/>
        </p:blipFill>
        <p:spPr>
          <a:xfrm>
            <a:off x="6413275" y="803900"/>
            <a:ext cx="2108826" cy="998801"/>
          </a:xfrm>
          <a:prstGeom prst="rect">
            <a:avLst/>
          </a:prstGeom>
          <a:noFill/>
          <a:ln>
            <a:noFill/>
          </a:ln>
        </p:spPr>
      </p:pic>
      <p:pic>
        <p:nvPicPr>
          <p:cNvPr id="469" name="Google Shape;469;p39"/>
          <p:cNvPicPr preferRelativeResize="0"/>
          <p:nvPr/>
        </p:nvPicPr>
        <p:blipFill rotWithShape="1">
          <a:blip r:embed="rId6">
            <a:alphaModFix/>
          </a:blip>
          <a:srcRect b="0" l="0" r="0" t="0"/>
          <a:stretch/>
        </p:blipFill>
        <p:spPr>
          <a:xfrm>
            <a:off x="791275" y="2667050"/>
            <a:ext cx="1052250" cy="1052250"/>
          </a:xfrm>
          <a:prstGeom prst="rect">
            <a:avLst/>
          </a:prstGeom>
          <a:noFill/>
          <a:ln>
            <a:noFill/>
          </a:ln>
        </p:spPr>
      </p:pic>
      <p:pic>
        <p:nvPicPr>
          <p:cNvPr id="470" name="Google Shape;470;p39"/>
          <p:cNvPicPr preferRelativeResize="0"/>
          <p:nvPr/>
        </p:nvPicPr>
        <p:blipFill rotWithShape="1">
          <a:blip r:embed="rId7">
            <a:alphaModFix/>
          </a:blip>
          <a:srcRect b="0" l="0" r="0" t="0"/>
          <a:stretch/>
        </p:blipFill>
        <p:spPr>
          <a:xfrm>
            <a:off x="3083860" y="2890500"/>
            <a:ext cx="2976278" cy="714300"/>
          </a:xfrm>
          <a:prstGeom prst="rect">
            <a:avLst/>
          </a:prstGeom>
          <a:noFill/>
          <a:ln>
            <a:noFill/>
          </a:ln>
        </p:spPr>
      </p:pic>
      <p:sp>
        <p:nvSpPr>
          <p:cNvPr id="471" name="Google Shape;471;p39"/>
          <p:cNvSpPr txBox="1"/>
          <p:nvPr/>
        </p:nvSpPr>
        <p:spPr>
          <a:xfrm>
            <a:off x="3354456" y="3861213"/>
            <a:ext cx="2435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Doreen Harris – </a:t>
            </a:r>
            <a:r>
              <a:rPr b="1" i="0" lang="en" sz="1400" u="none" cap="none" strike="noStrike">
                <a:solidFill>
                  <a:schemeClr val="dk1"/>
                </a:solidFill>
                <a:latin typeface="Arial"/>
                <a:ea typeface="Arial"/>
                <a:cs typeface="Arial"/>
                <a:sym typeface="Arial"/>
              </a:rPr>
              <a:t>President and CEO of NYSERDA</a:t>
            </a:r>
            <a:endParaRPr b="1" i="0" sz="1400" u="none" cap="none" strike="noStrike">
              <a:solidFill>
                <a:schemeClr val="dk1"/>
              </a:solidFill>
              <a:latin typeface="Arial"/>
              <a:ea typeface="Arial"/>
              <a:cs typeface="Arial"/>
              <a:sym typeface="Arial"/>
            </a:endParaRPr>
          </a:p>
        </p:txBody>
      </p:sp>
      <p:sp>
        <p:nvSpPr>
          <p:cNvPr id="472" name="Google Shape;472;p39"/>
          <p:cNvSpPr txBox="1"/>
          <p:nvPr/>
        </p:nvSpPr>
        <p:spPr>
          <a:xfrm>
            <a:off x="239356" y="3719288"/>
            <a:ext cx="24351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Robert (Bob) Brabston – </a:t>
            </a:r>
            <a:r>
              <a:rPr b="1" i="0" lang="en" sz="1400" u="none" cap="none" strike="noStrike">
                <a:solidFill>
                  <a:schemeClr val="dk1"/>
                </a:solidFill>
                <a:highlight>
                  <a:srgbClr val="FFFFFF"/>
                </a:highlight>
                <a:latin typeface="Arial"/>
                <a:ea typeface="Arial"/>
                <a:cs typeface="Arial"/>
                <a:sym typeface="Arial"/>
              </a:rPr>
              <a:t>Executive Director at New Jersey Board of Public Utilities</a:t>
            </a:r>
            <a:endParaRPr b="1" i="0" sz="1400" u="none" cap="none" strike="noStrike">
              <a:solidFill>
                <a:srgbClr val="000000"/>
              </a:solidFill>
              <a:latin typeface="Arial"/>
              <a:ea typeface="Arial"/>
              <a:cs typeface="Arial"/>
              <a:sym typeface="Arial"/>
            </a:endParaRPr>
          </a:p>
        </p:txBody>
      </p:sp>
      <p:sp>
        <p:nvSpPr>
          <p:cNvPr id="473" name="Google Shape;473;p39"/>
          <p:cNvSpPr txBox="1"/>
          <p:nvPr/>
        </p:nvSpPr>
        <p:spPr>
          <a:xfrm>
            <a:off x="346081" y="1876388"/>
            <a:ext cx="2435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t>Eric Coffman</a:t>
            </a:r>
            <a:r>
              <a:rPr b="1" i="0" lang="en" sz="1400" u="none" cap="none" strike="noStrike">
                <a:solidFill>
                  <a:srgbClr val="000000"/>
                </a:solidFill>
                <a:latin typeface="Arial"/>
                <a:ea typeface="Arial"/>
                <a:cs typeface="Arial"/>
                <a:sym typeface="Arial"/>
              </a:rPr>
              <a:t> – </a:t>
            </a:r>
            <a:r>
              <a:rPr b="1" i="0" lang="en" sz="1400" u="none" cap="none" strike="noStrike">
                <a:solidFill>
                  <a:schemeClr val="dk1"/>
                </a:solidFill>
                <a:latin typeface="Arial"/>
                <a:ea typeface="Arial"/>
                <a:cs typeface="Arial"/>
                <a:sym typeface="Arial"/>
              </a:rPr>
              <a:t>Director of MEA</a:t>
            </a:r>
            <a:endParaRPr b="1" i="0" sz="1400" u="none" cap="none" strike="noStrike">
              <a:solidFill>
                <a:schemeClr val="dk1"/>
              </a:solidFill>
              <a:latin typeface="Arial"/>
              <a:ea typeface="Arial"/>
              <a:cs typeface="Arial"/>
              <a:sym typeface="Arial"/>
            </a:endParaRPr>
          </a:p>
        </p:txBody>
      </p:sp>
      <p:sp>
        <p:nvSpPr>
          <p:cNvPr id="474" name="Google Shape;474;p39"/>
          <p:cNvSpPr txBox="1"/>
          <p:nvPr/>
        </p:nvSpPr>
        <p:spPr>
          <a:xfrm>
            <a:off x="3155331" y="1895176"/>
            <a:ext cx="2435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Nils Bolgen – </a:t>
            </a:r>
            <a:r>
              <a:rPr b="1" i="0" lang="en" sz="1400" u="none" cap="none" strike="noStrike">
                <a:solidFill>
                  <a:schemeClr val="dk1"/>
                </a:solidFill>
                <a:latin typeface="Arial"/>
                <a:ea typeface="Arial"/>
                <a:cs typeface="Arial"/>
                <a:sym typeface="Arial"/>
              </a:rPr>
              <a:t>Program Director- Offshore Wind at the MassCEC</a:t>
            </a:r>
            <a:endParaRPr b="1" i="0" sz="1400" u="none" cap="none" strike="noStrike">
              <a:solidFill>
                <a:schemeClr val="dk1"/>
              </a:solidFill>
              <a:latin typeface="Arial"/>
              <a:ea typeface="Arial"/>
              <a:cs typeface="Arial"/>
              <a:sym typeface="Arial"/>
            </a:endParaRPr>
          </a:p>
        </p:txBody>
      </p:sp>
      <p:sp>
        <p:nvSpPr>
          <p:cNvPr id="475" name="Google Shape;475;p39"/>
          <p:cNvSpPr txBox="1"/>
          <p:nvPr/>
        </p:nvSpPr>
        <p:spPr>
          <a:xfrm>
            <a:off x="6250144" y="1802688"/>
            <a:ext cx="2435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John Bruckner – Former </a:t>
            </a:r>
            <a:r>
              <a:rPr b="1" i="0" lang="en" sz="1400" u="none" cap="none" strike="noStrike">
                <a:solidFill>
                  <a:schemeClr val="dk1"/>
                </a:solidFill>
                <a:latin typeface="Arial"/>
                <a:ea typeface="Arial"/>
                <a:cs typeface="Arial"/>
                <a:sym typeface="Arial"/>
              </a:rPr>
              <a:t>President at National Grid</a:t>
            </a:r>
            <a:endParaRPr b="1" i="0" sz="1400" u="none" cap="none" strike="noStrike">
              <a:solidFill>
                <a:schemeClr val="dk1"/>
              </a:solidFill>
              <a:latin typeface="Arial"/>
              <a:ea typeface="Arial"/>
              <a:cs typeface="Arial"/>
              <a:sym typeface="Arial"/>
            </a:endParaRPr>
          </a:p>
        </p:txBody>
      </p:sp>
      <p:sp>
        <p:nvSpPr>
          <p:cNvPr id="476" name="Google Shape;476;p3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0"/>
          <p:cNvSpPr txBox="1"/>
          <p:nvPr/>
        </p:nvSpPr>
        <p:spPr>
          <a:xfrm>
            <a:off x="2684030" y="194085"/>
            <a:ext cx="337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Arial"/>
                <a:ea typeface="Arial"/>
                <a:cs typeface="Arial"/>
                <a:sym typeface="Arial"/>
              </a:rPr>
              <a:t>NOWRDC Board Members</a:t>
            </a:r>
            <a:endParaRPr b="0" i="0" sz="1400" u="none" cap="none" strike="noStrike">
              <a:solidFill>
                <a:srgbClr val="000000"/>
              </a:solidFill>
              <a:latin typeface="Arial"/>
              <a:ea typeface="Arial"/>
              <a:cs typeface="Arial"/>
              <a:sym typeface="Arial"/>
            </a:endParaRPr>
          </a:p>
        </p:txBody>
      </p:sp>
      <p:pic>
        <p:nvPicPr>
          <p:cNvPr id="482" name="Google Shape;482;p40"/>
          <p:cNvPicPr preferRelativeResize="0"/>
          <p:nvPr/>
        </p:nvPicPr>
        <p:blipFill rotWithShape="1">
          <a:blip r:embed="rId3">
            <a:alphaModFix/>
          </a:blip>
          <a:srcRect b="0" l="0" r="0" t="0"/>
          <a:stretch/>
        </p:blipFill>
        <p:spPr>
          <a:xfrm>
            <a:off x="3097325" y="976825"/>
            <a:ext cx="2551071" cy="714300"/>
          </a:xfrm>
          <a:prstGeom prst="rect">
            <a:avLst/>
          </a:prstGeom>
          <a:noFill/>
          <a:ln>
            <a:noFill/>
          </a:ln>
        </p:spPr>
      </p:pic>
      <p:pic>
        <p:nvPicPr>
          <p:cNvPr id="483" name="Google Shape;483;p40"/>
          <p:cNvPicPr preferRelativeResize="0"/>
          <p:nvPr/>
        </p:nvPicPr>
        <p:blipFill rotWithShape="1">
          <a:blip r:embed="rId4">
            <a:alphaModFix/>
          </a:blip>
          <a:srcRect b="0" l="0" r="0" t="0"/>
          <a:stretch/>
        </p:blipFill>
        <p:spPr>
          <a:xfrm>
            <a:off x="344725" y="976850"/>
            <a:ext cx="1826775" cy="956025"/>
          </a:xfrm>
          <a:prstGeom prst="rect">
            <a:avLst/>
          </a:prstGeom>
          <a:noFill/>
          <a:ln>
            <a:noFill/>
          </a:ln>
        </p:spPr>
      </p:pic>
      <p:pic>
        <p:nvPicPr>
          <p:cNvPr id="484" name="Google Shape;484;p40"/>
          <p:cNvPicPr preferRelativeResize="0"/>
          <p:nvPr/>
        </p:nvPicPr>
        <p:blipFill rotWithShape="1">
          <a:blip r:embed="rId5">
            <a:alphaModFix/>
          </a:blip>
          <a:srcRect b="0" l="0" r="0" t="0"/>
          <a:stretch/>
        </p:blipFill>
        <p:spPr>
          <a:xfrm>
            <a:off x="6256125" y="1091598"/>
            <a:ext cx="2435100" cy="726489"/>
          </a:xfrm>
          <a:prstGeom prst="rect">
            <a:avLst/>
          </a:prstGeom>
          <a:noFill/>
          <a:ln>
            <a:noFill/>
          </a:ln>
        </p:spPr>
      </p:pic>
      <p:pic>
        <p:nvPicPr>
          <p:cNvPr id="485" name="Google Shape;485;p40"/>
          <p:cNvPicPr preferRelativeResize="0"/>
          <p:nvPr/>
        </p:nvPicPr>
        <p:blipFill rotWithShape="1">
          <a:blip r:embed="rId6">
            <a:alphaModFix/>
          </a:blip>
          <a:srcRect b="0" l="0" r="0" t="0"/>
          <a:stretch/>
        </p:blipFill>
        <p:spPr>
          <a:xfrm>
            <a:off x="573992" y="2523919"/>
            <a:ext cx="1368224" cy="1368224"/>
          </a:xfrm>
          <a:prstGeom prst="rect">
            <a:avLst/>
          </a:prstGeom>
          <a:noFill/>
          <a:ln>
            <a:noFill/>
          </a:ln>
        </p:spPr>
      </p:pic>
      <p:pic>
        <p:nvPicPr>
          <p:cNvPr id="486" name="Google Shape;486;p40"/>
          <p:cNvPicPr preferRelativeResize="0"/>
          <p:nvPr/>
        </p:nvPicPr>
        <p:blipFill rotWithShape="1">
          <a:blip r:embed="rId7">
            <a:alphaModFix/>
          </a:blip>
          <a:srcRect b="0" l="0" r="0" t="0"/>
          <a:stretch/>
        </p:blipFill>
        <p:spPr>
          <a:xfrm>
            <a:off x="3782076" y="2523913"/>
            <a:ext cx="1259200" cy="1167574"/>
          </a:xfrm>
          <a:prstGeom prst="rect">
            <a:avLst/>
          </a:prstGeom>
          <a:noFill/>
          <a:ln>
            <a:noFill/>
          </a:ln>
        </p:spPr>
      </p:pic>
      <p:pic>
        <p:nvPicPr>
          <p:cNvPr id="487" name="Google Shape;487;p40"/>
          <p:cNvPicPr preferRelativeResize="0"/>
          <p:nvPr/>
        </p:nvPicPr>
        <p:blipFill rotWithShape="1">
          <a:blip r:embed="rId8">
            <a:alphaModFix/>
          </a:blip>
          <a:srcRect b="0" l="0" r="0" t="0"/>
          <a:stretch/>
        </p:blipFill>
        <p:spPr>
          <a:xfrm>
            <a:off x="6061713" y="2630850"/>
            <a:ext cx="2597274" cy="953675"/>
          </a:xfrm>
          <a:prstGeom prst="rect">
            <a:avLst/>
          </a:prstGeom>
          <a:noFill/>
          <a:ln>
            <a:noFill/>
          </a:ln>
        </p:spPr>
      </p:pic>
      <p:sp>
        <p:nvSpPr>
          <p:cNvPr id="488" name="Google Shape;488;p40"/>
          <p:cNvSpPr txBox="1"/>
          <p:nvPr/>
        </p:nvSpPr>
        <p:spPr>
          <a:xfrm>
            <a:off x="5637750" y="3669325"/>
            <a:ext cx="3445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Bob Catell – Chairman of the Board of the Advanced Energy Research and Technology Center (AERTC) at Stony Brook University</a:t>
            </a:r>
            <a:endParaRPr b="0" i="0" sz="1400" u="none" cap="none" strike="noStrike">
              <a:solidFill>
                <a:srgbClr val="000000"/>
              </a:solidFill>
              <a:latin typeface="Arial"/>
              <a:ea typeface="Arial"/>
              <a:cs typeface="Arial"/>
              <a:sym typeface="Arial"/>
            </a:endParaRPr>
          </a:p>
        </p:txBody>
      </p:sp>
      <p:sp>
        <p:nvSpPr>
          <p:cNvPr id="489" name="Google Shape;489;p40"/>
          <p:cNvSpPr txBox="1"/>
          <p:nvPr/>
        </p:nvSpPr>
        <p:spPr>
          <a:xfrm>
            <a:off x="2802375" y="1762350"/>
            <a:ext cx="3203100" cy="7386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Kevin Hansen, Head of Government Affairs &amp; Policy, New York, at Ørsted</a:t>
            </a:r>
            <a:endParaRPr b="1" i="0" sz="1400" u="none" cap="none" strike="noStrike">
              <a:solidFill>
                <a:schemeClr val="dk1"/>
              </a:solidFill>
              <a:latin typeface="Arial"/>
              <a:ea typeface="Arial"/>
              <a:cs typeface="Arial"/>
              <a:sym typeface="Arial"/>
            </a:endParaRPr>
          </a:p>
        </p:txBody>
      </p:sp>
      <p:sp>
        <p:nvSpPr>
          <p:cNvPr id="490" name="Google Shape;490;p40"/>
          <p:cNvSpPr txBox="1"/>
          <p:nvPr/>
        </p:nvSpPr>
        <p:spPr>
          <a:xfrm>
            <a:off x="40543" y="2011738"/>
            <a:ext cx="2435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Michael Brown – </a:t>
            </a:r>
            <a:r>
              <a:rPr b="1" i="0" lang="en" sz="1400" u="none" cap="none" strike="noStrike">
                <a:solidFill>
                  <a:schemeClr val="dk1"/>
                </a:solidFill>
                <a:highlight>
                  <a:srgbClr val="FFFFFF"/>
                </a:highlight>
                <a:latin typeface="Arial"/>
                <a:ea typeface="Arial"/>
                <a:cs typeface="Arial"/>
                <a:sym typeface="Arial"/>
              </a:rPr>
              <a:t>Country Manager US at Ocean Winds</a:t>
            </a:r>
            <a:endParaRPr b="1" i="0" sz="1600" u="none" cap="none" strike="noStrike">
              <a:solidFill>
                <a:srgbClr val="000000"/>
              </a:solidFill>
              <a:latin typeface="Arial"/>
              <a:ea typeface="Arial"/>
              <a:cs typeface="Arial"/>
              <a:sym typeface="Arial"/>
            </a:endParaRPr>
          </a:p>
        </p:txBody>
      </p:sp>
      <p:sp>
        <p:nvSpPr>
          <p:cNvPr id="491" name="Google Shape;491;p40"/>
          <p:cNvSpPr txBox="1"/>
          <p:nvPr/>
        </p:nvSpPr>
        <p:spPr>
          <a:xfrm>
            <a:off x="3155318" y="3714138"/>
            <a:ext cx="2435100" cy="9540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Ruth Perry, Head of Regulatory Affairs, Offshore Power Americas, at Shell</a:t>
            </a:r>
            <a:endParaRPr b="1" i="0" sz="1400" u="none" cap="none" strike="noStrike">
              <a:solidFill>
                <a:schemeClr val="dk1"/>
              </a:solidFill>
              <a:latin typeface="Arial"/>
              <a:ea typeface="Arial"/>
              <a:cs typeface="Arial"/>
              <a:sym typeface="Arial"/>
            </a:endParaRPr>
          </a:p>
        </p:txBody>
      </p:sp>
      <p:sp>
        <p:nvSpPr>
          <p:cNvPr id="492" name="Google Shape;492;p40"/>
          <p:cNvSpPr txBox="1"/>
          <p:nvPr/>
        </p:nvSpPr>
        <p:spPr>
          <a:xfrm>
            <a:off x="6256131" y="1900551"/>
            <a:ext cx="24351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Currently Vacant</a:t>
            </a:r>
            <a:endParaRPr b="0" i="0" sz="1400" u="none" cap="none" strike="noStrike">
              <a:solidFill>
                <a:srgbClr val="000000"/>
              </a:solidFill>
              <a:latin typeface="Arial"/>
              <a:ea typeface="Arial"/>
              <a:cs typeface="Arial"/>
              <a:sym typeface="Arial"/>
            </a:endParaRPr>
          </a:p>
        </p:txBody>
      </p:sp>
      <p:sp>
        <p:nvSpPr>
          <p:cNvPr id="493" name="Google Shape;493;p40"/>
          <p:cNvSpPr txBox="1"/>
          <p:nvPr/>
        </p:nvSpPr>
        <p:spPr>
          <a:xfrm>
            <a:off x="40556" y="3641688"/>
            <a:ext cx="24351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Wojciech Wiechowski – </a:t>
            </a:r>
            <a:r>
              <a:rPr b="1" i="0" lang="en" sz="1400" u="none" cap="none" strike="noStrike">
                <a:solidFill>
                  <a:schemeClr val="dk1"/>
                </a:solidFill>
                <a:latin typeface="Arial"/>
                <a:ea typeface="Arial"/>
                <a:cs typeface="Arial"/>
                <a:sym typeface="Arial"/>
              </a:rPr>
              <a:t>Senior Business Development Manager USA at RWE Renewables</a:t>
            </a:r>
            <a:endParaRPr b="1" i="0" sz="1400" u="none" cap="none" strike="noStrike">
              <a:solidFill>
                <a:schemeClr val="dk1"/>
              </a:solidFill>
              <a:latin typeface="Arial"/>
              <a:ea typeface="Arial"/>
              <a:cs typeface="Arial"/>
              <a:sym typeface="Arial"/>
            </a:endParaRPr>
          </a:p>
        </p:txBody>
      </p:sp>
      <p:sp>
        <p:nvSpPr>
          <p:cNvPr id="494" name="Google Shape;494;p40"/>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3b0e1547f3_1_641"/>
          <p:cNvSpPr txBox="1"/>
          <p:nvPr/>
        </p:nvSpPr>
        <p:spPr>
          <a:xfrm>
            <a:off x="2684030" y="194085"/>
            <a:ext cx="337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Arial"/>
                <a:ea typeface="Arial"/>
                <a:cs typeface="Arial"/>
                <a:sym typeface="Arial"/>
              </a:rPr>
              <a:t>NOWRDC Board Members</a:t>
            </a:r>
            <a:endParaRPr b="0" i="0" sz="1400" u="none" cap="none" strike="noStrike">
              <a:solidFill>
                <a:srgbClr val="000000"/>
              </a:solidFill>
              <a:latin typeface="Arial"/>
              <a:ea typeface="Arial"/>
              <a:cs typeface="Arial"/>
              <a:sym typeface="Arial"/>
            </a:endParaRPr>
          </a:p>
        </p:txBody>
      </p:sp>
      <p:pic>
        <p:nvPicPr>
          <p:cNvPr id="500" name="Google Shape;500;g23b0e1547f3_1_641"/>
          <p:cNvPicPr preferRelativeResize="0"/>
          <p:nvPr/>
        </p:nvPicPr>
        <p:blipFill rotWithShape="1">
          <a:blip r:embed="rId3">
            <a:alphaModFix/>
          </a:blip>
          <a:srcRect b="0" l="0" r="0" t="0"/>
          <a:stretch/>
        </p:blipFill>
        <p:spPr>
          <a:xfrm>
            <a:off x="776900" y="1041774"/>
            <a:ext cx="1588100" cy="1160525"/>
          </a:xfrm>
          <a:prstGeom prst="rect">
            <a:avLst/>
          </a:prstGeom>
          <a:noFill/>
          <a:ln>
            <a:noFill/>
          </a:ln>
        </p:spPr>
      </p:pic>
      <p:pic>
        <p:nvPicPr>
          <p:cNvPr id="501" name="Google Shape;501;g23b0e1547f3_1_641"/>
          <p:cNvPicPr preferRelativeResize="0"/>
          <p:nvPr/>
        </p:nvPicPr>
        <p:blipFill rotWithShape="1">
          <a:blip r:embed="rId4">
            <a:alphaModFix/>
          </a:blip>
          <a:srcRect b="0" l="0" r="0" t="0"/>
          <a:stretch/>
        </p:blipFill>
        <p:spPr>
          <a:xfrm>
            <a:off x="3645753" y="992584"/>
            <a:ext cx="1852500" cy="1062108"/>
          </a:xfrm>
          <a:prstGeom prst="rect">
            <a:avLst/>
          </a:prstGeom>
          <a:noFill/>
          <a:ln>
            <a:noFill/>
          </a:ln>
        </p:spPr>
      </p:pic>
      <p:pic>
        <p:nvPicPr>
          <p:cNvPr id="502" name="Google Shape;502;g23b0e1547f3_1_641"/>
          <p:cNvPicPr preferRelativeResize="0"/>
          <p:nvPr/>
        </p:nvPicPr>
        <p:blipFill rotWithShape="1">
          <a:blip r:embed="rId5">
            <a:alphaModFix/>
          </a:blip>
          <a:srcRect b="0" l="0" r="0" t="0"/>
          <a:stretch/>
        </p:blipFill>
        <p:spPr>
          <a:xfrm>
            <a:off x="6061724" y="1173371"/>
            <a:ext cx="2614150" cy="700525"/>
          </a:xfrm>
          <a:prstGeom prst="rect">
            <a:avLst/>
          </a:prstGeom>
          <a:noFill/>
          <a:ln>
            <a:noFill/>
          </a:ln>
        </p:spPr>
      </p:pic>
      <p:sp>
        <p:nvSpPr>
          <p:cNvPr id="503" name="Google Shape;503;g23b0e1547f3_1_641"/>
          <p:cNvSpPr txBox="1"/>
          <p:nvPr/>
        </p:nvSpPr>
        <p:spPr>
          <a:xfrm>
            <a:off x="353393" y="2269363"/>
            <a:ext cx="2435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Nick Prokopuk – </a:t>
            </a:r>
            <a:r>
              <a:rPr b="1" i="0" lang="en" sz="1400" u="none" cap="none" strike="noStrike">
                <a:solidFill>
                  <a:schemeClr val="dk1"/>
                </a:solidFill>
                <a:highlight>
                  <a:srgbClr val="FFFFFF"/>
                </a:highlight>
                <a:latin typeface="Arial"/>
                <a:ea typeface="Arial"/>
                <a:cs typeface="Arial"/>
                <a:sym typeface="Arial"/>
              </a:rPr>
              <a:t>Offshore Wind Business Developer at TotalEnergies</a:t>
            </a:r>
            <a:endParaRPr b="1" i="0" sz="1800" u="none" cap="none" strike="noStrike">
              <a:solidFill>
                <a:srgbClr val="000000"/>
              </a:solidFill>
              <a:latin typeface="Arial"/>
              <a:ea typeface="Arial"/>
              <a:cs typeface="Arial"/>
              <a:sym typeface="Arial"/>
            </a:endParaRPr>
          </a:p>
        </p:txBody>
      </p:sp>
      <p:sp>
        <p:nvSpPr>
          <p:cNvPr id="504" name="Google Shape;504;g23b0e1547f3_1_641"/>
          <p:cNvSpPr txBox="1"/>
          <p:nvPr/>
        </p:nvSpPr>
        <p:spPr>
          <a:xfrm>
            <a:off x="3354443" y="2202288"/>
            <a:ext cx="2435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Jordan Shoesmith – </a:t>
            </a:r>
            <a:r>
              <a:rPr b="1" i="0" lang="en" sz="1400" u="none" cap="none" strike="noStrike">
                <a:solidFill>
                  <a:schemeClr val="dk1"/>
                </a:solidFill>
                <a:latin typeface="Arial"/>
                <a:ea typeface="Arial"/>
                <a:cs typeface="Arial"/>
                <a:sym typeface="Arial"/>
              </a:rPr>
              <a:t>Project Manager at Vineyard Wind</a:t>
            </a:r>
            <a:endParaRPr b="1" i="0" sz="1400" u="none" cap="none" strike="noStrike">
              <a:solidFill>
                <a:schemeClr val="dk1"/>
              </a:solidFill>
              <a:latin typeface="Arial"/>
              <a:ea typeface="Arial"/>
              <a:cs typeface="Arial"/>
              <a:sym typeface="Arial"/>
            </a:endParaRPr>
          </a:p>
        </p:txBody>
      </p:sp>
      <p:sp>
        <p:nvSpPr>
          <p:cNvPr id="505" name="Google Shape;505;g23b0e1547f3_1_641"/>
          <p:cNvSpPr txBox="1"/>
          <p:nvPr/>
        </p:nvSpPr>
        <p:spPr>
          <a:xfrm>
            <a:off x="6151244" y="2094588"/>
            <a:ext cx="24351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rPr>
              <a:t>Al Christopher</a:t>
            </a:r>
            <a:r>
              <a:rPr b="1" i="0" lang="en" u="none" cap="none" strike="noStrike">
                <a:solidFill>
                  <a:srgbClr val="000000"/>
                </a:solidFill>
                <a:latin typeface="Arial"/>
                <a:ea typeface="Arial"/>
                <a:cs typeface="Arial"/>
                <a:sym typeface="Arial"/>
              </a:rPr>
              <a:t> – </a:t>
            </a:r>
            <a:r>
              <a:rPr b="1" i="0" lang="en" sz="1400" u="none" cap="none" strike="noStrike">
                <a:solidFill>
                  <a:schemeClr val="dk1"/>
                </a:solidFill>
                <a:latin typeface="Arial"/>
                <a:ea typeface="Arial"/>
                <a:cs typeface="Arial"/>
                <a:sym typeface="Arial"/>
              </a:rPr>
              <a:t>Director of the Department of Energy at Commonwealth of Virginia</a:t>
            </a:r>
            <a:endParaRPr b="1" i="0" sz="1400" u="none" cap="none" strike="noStrike">
              <a:solidFill>
                <a:schemeClr val="dk1"/>
              </a:solidFill>
              <a:latin typeface="Arial"/>
              <a:ea typeface="Arial"/>
              <a:cs typeface="Arial"/>
              <a:sym typeface="Arial"/>
            </a:endParaRPr>
          </a:p>
        </p:txBody>
      </p:sp>
      <p:sp>
        <p:nvSpPr>
          <p:cNvPr id="506" name="Google Shape;506;g23b0e1547f3_1_641"/>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pic>
        <p:nvPicPr>
          <p:cNvPr id="507" name="Google Shape;507;g23b0e1547f3_1_641"/>
          <p:cNvPicPr preferRelativeResize="0"/>
          <p:nvPr/>
        </p:nvPicPr>
        <p:blipFill rotWithShape="1">
          <a:blip r:embed="rId6">
            <a:alphaModFix/>
          </a:blip>
          <a:srcRect b="18112" l="0" r="0" t="17817"/>
          <a:stretch/>
        </p:blipFill>
        <p:spPr>
          <a:xfrm>
            <a:off x="163275" y="3267375"/>
            <a:ext cx="2815327" cy="790975"/>
          </a:xfrm>
          <a:prstGeom prst="rect">
            <a:avLst/>
          </a:prstGeom>
          <a:noFill/>
          <a:ln>
            <a:noFill/>
          </a:ln>
        </p:spPr>
      </p:pic>
      <p:sp>
        <p:nvSpPr>
          <p:cNvPr id="508" name="Google Shape;508;g23b0e1547f3_1_641"/>
          <p:cNvSpPr txBox="1"/>
          <p:nvPr/>
        </p:nvSpPr>
        <p:spPr>
          <a:xfrm>
            <a:off x="353406" y="4058338"/>
            <a:ext cx="2435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highlight>
                  <a:srgbClr val="FFFFFF"/>
                </a:highlight>
              </a:rPr>
              <a:t>Jan Klaasen</a:t>
            </a:r>
            <a:r>
              <a:rPr b="1" i="0" lang="en" u="none" cap="none" strike="noStrike">
                <a:solidFill>
                  <a:srgbClr val="000000"/>
                </a:solidFill>
                <a:latin typeface="Arial"/>
                <a:ea typeface="Arial"/>
                <a:cs typeface="Arial"/>
                <a:sym typeface="Arial"/>
              </a:rPr>
              <a:t> – </a:t>
            </a:r>
            <a:r>
              <a:rPr b="1" lang="en">
                <a:solidFill>
                  <a:schemeClr val="dk1"/>
                </a:solidFill>
                <a:highlight>
                  <a:srgbClr val="FFFFFF"/>
                </a:highlight>
              </a:rPr>
              <a:t>Business Unit Director</a:t>
            </a:r>
            <a:endParaRPr b="1" i="0" u="none" cap="none" strike="noStrike">
              <a:solidFill>
                <a:srgbClr val="000000"/>
              </a:solidFill>
              <a:latin typeface="Arial"/>
              <a:ea typeface="Arial"/>
              <a:cs typeface="Arial"/>
              <a:sym typeface="Arial"/>
            </a:endParaRPr>
          </a:p>
        </p:txBody>
      </p:sp>
      <p:pic>
        <p:nvPicPr>
          <p:cNvPr id="509" name="Google Shape;509;g23b0e1547f3_1_641"/>
          <p:cNvPicPr preferRelativeResize="0"/>
          <p:nvPr/>
        </p:nvPicPr>
        <p:blipFill rotWithShape="1">
          <a:blip r:embed="rId7">
            <a:alphaModFix/>
          </a:blip>
          <a:srcRect b="0" l="29280" r="28173" t="0"/>
          <a:stretch/>
        </p:blipFill>
        <p:spPr>
          <a:xfrm>
            <a:off x="4179975" y="3088800"/>
            <a:ext cx="769925" cy="1017925"/>
          </a:xfrm>
          <a:prstGeom prst="rect">
            <a:avLst/>
          </a:prstGeom>
          <a:noFill/>
          <a:ln>
            <a:noFill/>
          </a:ln>
        </p:spPr>
      </p:pic>
      <p:sp>
        <p:nvSpPr>
          <p:cNvPr id="510" name="Google Shape;510;g23b0e1547f3_1_641"/>
          <p:cNvSpPr txBox="1"/>
          <p:nvPr/>
        </p:nvSpPr>
        <p:spPr>
          <a:xfrm>
            <a:off x="3354456" y="4058338"/>
            <a:ext cx="2435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highlight>
                  <a:srgbClr val="FFFFFF"/>
                </a:highlight>
              </a:rPr>
              <a:t>Yasser Bangash</a:t>
            </a:r>
            <a:r>
              <a:rPr b="1" i="0" lang="en" u="none" cap="none" strike="noStrike">
                <a:solidFill>
                  <a:srgbClr val="000000"/>
                </a:solidFill>
                <a:latin typeface="Arial"/>
                <a:ea typeface="Arial"/>
                <a:cs typeface="Arial"/>
                <a:sym typeface="Arial"/>
              </a:rPr>
              <a:t> – </a:t>
            </a:r>
            <a:r>
              <a:rPr b="1" lang="en">
                <a:solidFill>
                  <a:schemeClr val="dk1"/>
                </a:solidFill>
                <a:highlight>
                  <a:srgbClr val="FFFFFF"/>
                </a:highlight>
              </a:rPr>
              <a:t>Business Unit Director</a:t>
            </a:r>
            <a:endParaRPr b="1" i="0" u="none" cap="none" strike="noStrike">
              <a:solidFill>
                <a:srgbClr val="000000"/>
              </a:solidFill>
              <a:latin typeface="Arial"/>
              <a:ea typeface="Arial"/>
              <a:cs typeface="Arial"/>
              <a:sym typeface="Arial"/>
            </a:endParaRPr>
          </a:p>
        </p:txBody>
      </p:sp>
      <p:pic>
        <p:nvPicPr>
          <p:cNvPr id="511" name="Google Shape;511;g23b0e1547f3_1_641"/>
          <p:cNvPicPr preferRelativeResize="0"/>
          <p:nvPr/>
        </p:nvPicPr>
        <p:blipFill>
          <a:blip r:embed="rId8">
            <a:alphaModFix/>
          </a:blip>
          <a:stretch>
            <a:fillRect/>
          </a:stretch>
        </p:blipFill>
        <p:spPr>
          <a:xfrm>
            <a:off x="6442549" y="3269599"/>
            <a:ext cx="1852500" cy="794740"/>
          </a:xfrm>
          <a:prstGeom prst="rect">
            <a:avLst/>
          </a:prstGeom>
          <a:noFill/>
          <a:ln>
            <a:noFill/>
          </a:ln>
        </p:spPr>
      </p:pic>
      <p:sp>
        <p:nvSpPr>
          <p:cNvPr id="512" name="Google Shape;512;g23b0e1547f3_1_641"/>
          <p:cNvSpPr txBox="1"/>
          <p:nvPr/>
        </p:nvSpPr>
        <p:spPr>
          <a:xfrm>
            <a:off x="6224825" y="4058350"/>
            <a:ext cx="2614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rPr>
              <a:t>Cameron Willard</a:t>
            </a:r>
            <a:r>
              <a:rPr b="1" i="0" lang="en" u="none" cap="none" strike="noStrike">
                <a:solidFill>
                  <a:srgbClr val="000000"/>
                </a:solidFill>
              </a:rPr>
              <a:t> – </a:t>
            </a:r>
            <a:r>
              <a:rPr b="1" lang="en">
                <a:solidFill>
                  <a:schemeClr val="dk1"/>
                </a:solidFill>
              </a:rPr>
              <a:t>Director of Commerical Management</a:t>
            </a:r>
            <a:endParaRPr b="1" i="0" u="none" cap="none" strike="noStrike">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3b0e1547f3_1_659"/>
          <p:cNvSpPr txBox="1"/>
          <p:nvPr/>
        </p:nvSpPr>
        <p:spPr>
          <a:xfrm>
            <a:off x="2684030" y="194085"/>
            <a:ext cx="337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Arial"/>
                <a:ea typeface="Arial"/>
                <a:cs typeface="Arial"/>
                <a:sym typeface="Arial"/>
              </a:rPr>
              <a:t>NOWRDC Board Members</a:t>
            </a:r>
            <a:endParaRPr b="0" i="0" sz="1400" u="none" cap="none" strike="noStrike">
              <a:solidFill>
                <a:srgbClr val="000000"/>
              </a:solidFill>
              <a:latin typeface="Arial"/>
              <a:ea typeface="Arial"/>
              <a:cs typeface="Arial"/>
              <a:sym typeface="Arial"/>
            </a:endParaRPr>
          </a:p>
        </p:txBody>
      </p:sp>
      <p:sp>
        <p:nvSpPr>
          <p:cNvPr id="518" name="Google Shape;518;g23b0e1547f3_1_659"/>
          <p:cNvSpPr txBox="1"/>
          <p:nvPr/>
        </p:nvSpPr>
        <p:spPr>
          <a:xfrm>
            <a:off x="628013" y="2202300"/>
            <a:ext cx="31752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highlight>
                  <a:srgbClr val="FFFFFF"/>
                </a:highlight>
              </a:rPr>
              <a:t>Jonah Steinbuck</a:t>
            </a:r>
            <a:r>
              <a:rPr b="1" i="0" lang="en" u="none" cap="none" strike="noStrike">
                <a:solidFill>
                  <a:srgbClr val="000000"/>
                </a:solidFill>
              </a:rPr>
              <a:t> – </a:t>
            </a:r>
            <a:r>
              <a:rPr b="1" lang="en">
                <a:solidFill>
                  <a:schemeClr val="dk1"/>
                </a:solidFill>
              </a:rPr>
              <a:t>Director of Research &amp; Development Division, California Energy Commission</a:t>
            </a:r>
            <a:endParaRPr b="1" i="0" u="none" cap="none" strike="noStrike">
              <a:solidFill>
                <a:srgbClr val="000000"/>
              </a:solidFill>
            </a:endParaRPr>
          </a:p>
        </p:txBody>
      </p:sp>
      <p:sp>
        <p:nvSpPr>
          <p:cNvPr id="519" name="Google Shape;519;g23b0e1547f3_1_65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pic>
        <p:nvPicPr>
          <p:cNvPr descr="Logo, company name&#10;&#10;Description automatically generated" id="520" name="Google Shape;520;g23b0e1547f3_1_659"/>
          <p:cNvPicPr preferRelativeResize="0"/>
          <p:nvPr/>
        </p:nvPicPr>
        <p:blipFill rotWithShape="1">
          <a:blip r:embed="rId3">
            <a:alphaModFix/>
          </a:blip>
          <a:srcRect b="0" l="0" r="0" t="0"/>
          <a:stretch/>
        </p:blipFill>
        <p:spPr>
          <a:xfrm>
            <a:off x="990962" y="1248000"/>
            <a:ext cx="2449335" cy="954300"/>
          </a:xfrm>
          <a:prstGeom prst="rect">
            <a:avLst/>
          </a:prstGeom>
          <a:noFill/>
          <a:ln>
            <a:noFill/>
          </a:ln>
        </p:spPr>
      </p:pic>
      <p:sp>
        <p:nvSpPr>
          <p:cNvPr id="521" name="Google Shape;521;g23b0e1547f3_1_659"/>
          <p:cNvSpPr txBox="1"/>
          <p:nvPr/>
        </p:nvSpPr>
        <p:spPr>
          <a:xfrm>
            <a:off x="4789463" y="2310150"/>
            <a:ext cx="3175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highlight>
                  <a:srgbClr val="FFFFFF"/>
                </a:highlight>
              </a:rPr>
              <a:t>Kevin Knobloch</a:t>
            </a:r>
            <a:r>
              <a:rPr b="1" i="0" lang="en" u="none" cap="none" strike="noStrike">
                <a:solidFill>
                  <a:srgbClr val="000000"/>
                </a:solidFill>
              </a:rPr>
              <a:t> – </a:t>
            </a:r>
            <a:r>
              <a:rPr b="1" lang="en">
                <a:solidFill>
                  <a:schemeClr val="dk1"/>
                </a:solidFill>
              </a:rPr>
              <a:t>President of Knobloch Energy</a:t>
            </a:r>
            <a:endParaRPr b="1" i="0" u="none" cap="none" strike="noStrike">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g23b0e1547f3_1_668"/>
          <p:cNvPicPr preferRelativeResize="0"/>
          <p:nvPr/>
        </p:nvPicPr>
        <p:blipFill rotWithShape="1">
          <a:blip r:embed="rId3">
            <a:alphaModFix/>
          </a:blip>
          <a:srcRect b="0" l="0" r="0" t="0"/>
          <a:stretch/>
        </p:blipFill>
        <p:spPr>
          <a:xfrm>
            <a:off x="3372275" y="2914605"/>
            <a:ext cx="1508701" cy="1601394"/>
          </a:xfrm>
          <a:prstGeom prst="rect">
            <a:avLst/>
          </a:prstGeom>
          <a:noFill/>
          <a:ln>
            <a:noFill/>
          </a:ln>
        </p:spPr>
      </p:pic>
      <p:pic>
        <p:nvPicPr>
          <p:cNvPr id="527" name="Google Shape;527;g23b0e1547f3_1_668"/>
          <p:cNvPicPr preferRelativeResize="0"/>
          <p:nvPr/>
        </p:nvPicPr>
        <p:blipFill rotWithShape="1">
          <a:blip r:embed="rId4">
            <a:alphaModFix/>
          </a:blip>
          <a:srcRect b="0" l="8437" r="11887" t="0"/>
          <a:stretch/>
        </p:blipFill>
        <p:spPr>
          <a:xfrm>
            <a:off x="6252900" y="2686573"/>
            <a:ext cx="1508699" cy="1810177"/>
          </a:xfrm>
          <a:prstGeom prst="rect">
            <a:avLst/>
          </a:prstGeom>
          <a:noFill/>
          <a:ln>
            <a:noFill/>
          </a:ln>
        </p:spPr>
      </p:pic>
      <p:pic>
        <p:nvPicPr>
          <p:cNvPr id="528" name="Google Shape;528;g23b0e1547f3_1_668"/>
          <p:cNvPicPr preferRelativeResize="0"/>
          <p:nvPr/>
        </p:nvPicPr>
        <p:blipFill rotWithShape="1">
          <a:blip r:embed="rId5">
            <a:alphaModFix/>
          </a:blip>
          <a:srcRect b="0" l="0" r="0" t="0"/>
          <a:stretch/>
        </p:blipFill>
        <p:spPr>
          <a:xfrm>
            <a:off x="193651" y="2938502"/>
            <a:ext cx="1604400" cy="1604423"/>
          </a:xfrm>
          <a:prstGeom prst="rect">
            <a:avLst/>
          </a:prstGeom>
          <a:noFill/>
          <a:ln>
            <a:noFill/>
          </a:ln>
        </p:spPr>
      </p:pic>
      <p:sp>
        <p:nvSpPr>
          <p:cNvPr id="529" name="Google Shape;529;g23b0e1547f3_1_668"/>
          <p:cNvSpPr txBox="1"/>
          <p:nvPr/>
        </p:nvSpPr>
        <p:spPr>
          <a:xfrm>
            <a:off x="1798050" y="3453350"/>
            <a:ext cx="1508700" cy="738900"/>
          </a:xfrm>
          <a:prstGeom prst="rect">
            <a:avLst/>
          </a:prstGeom>
          <a:noFill/>
          <a:ln>
            <a:noFill/>
          </a:ln>
        </p:spPr>
        <p:txBody>
          <a:bodyPr anchorCtr="0" anchor="t" bIns="45700" lIns="34275" spcFirstLastPara="1" rIns="3427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Roboto"/>
                <a:ea typeface="Roboto"/>
                <a:cs typeface="Roboto"/>
                <a:sym typeface="Roboto"/>
              </a:rPr>
              <a:t>Christine Sloan </a:t>
            </a:r>
            <a:r>
              <a:rPr b="0" i="0" lang="en" sz="1400" u="none" cap="none" strike="noStrike">
                <a:solidFill>
                  <a:schemeClr val="accent2"/>
                </a:solidFill>
                <a:latin typeface="Roboto"/>
                <a:ea typeface="Roboto"/>
                <a:cs typeface="Roboto"/>
                <a:sym typeface="Roboto"/>
              </a:rPr>
              <a:t>Deputy Executive Director</a:t>
            </a:r>
            <a:endParaRPr b="0" i="0" sz="1400" u="none" cap="none" strike="noStrike">
              <a:solidFill>
                <a:schemeClr val="accent2"/>
              </a:solidFill>
              <a:latin typeface="Roboto"/>
              <a:ea typeface="Roboto"/>
              <a:cs typeface="Roboto"/>
              <a:sym typeface="Roboto"/>
            </a:endParaRPr>
          </a:p>
        </p:txBody>
      </p:sp>
      <p:sp>
        <p:nvSpPr>
          <p:cNvPr id="530" name="Google Shape;530;g23b0e1547f3_1_668"/>
          <p:cNvSpPr txBox="1"/>
          <p:nvPr/>
        </p:nvSpPr>
        <p:spPr>
          <a:xfrm>
            <a:off x="2991278" y="220400"/>
            <a:ext cx="3161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accent2"/>
                </a:solidFill>
                <a:latin typeface="Arial"/>
                <a:ea typeface="Arial"/>
                <a:cs typeface="Arial"/>
                <a:sym typeface="Arial"/>
              </a:rPr>
              <a:t>NOWRDC Core Staff</a:t>
            </a:r>
            <a:endParaRPr b="0" i="0" sz="1400" u="none" cap="none" strike="noStrike">
              <a:solidFill>
                <a:srgbClr val="000000"/>
              </a:solidFill>
              <a:latin typeface="Arial"/>
              <a:ea typeface="Arial"/>
              <a:cs typeface="Arial"/>
              <a:sym typeface="Arial"/>
            </a:endParaRPr>
          </a:p>
        </p:txBody>
      </p:sp>
      <p:sp>
        <p:nvSpPr>
          <p:cNvPr id="531" name="Google Shape;531;g23b0e1547f3_1_668"/>
          <p:cNvSpPr txBox="1"/>
          <p:nvPr/>
        </p:nvSpPr>
        <p:spPr>
          <a:xfrm>
            <a:off x="4920950" y="3258889"/>
            <a:ext cx="1398900" cy="738900"/>
          </a:xfrm>
          <a:prstGeom prst="rect">
            <a:avLst/>
          </a:prstGeom>
          <a:noFill/>
          <a:ln>
            <a:noFill/>
          </a:ln>
        </p:spPr>
        <p:txBody>
          <a:bodyPr anchorCtr="0" anchor="t" bIns="45700" lIns="34275" spcFirstLastPara="1" rIns="3427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Roboto"/>
                <a:ea typeface="Roboto"/>
                <a:cs typeface="Roboto"/>
                <a:sym typeface="Roboto"/>
              </a:rPr>
              <a:t>Melanie Schultz</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2"/>
                </a:solidFill>
                <a:latin typeface="Roboto"/>
                <a:ea typeface="Roboto"/>
                <a:cs typeface="Roboto"/>
                <a:sym typeface="Roboto"/>
              </a:rPr>
              <a:t>Program Manager</a:t>
            </a:r>
            <a:endParaRPr b="0" i="0" sz="1400" u="none" cap="none" strike="noStrike">
              <a:solidFill>
                <a:schemeClr val="accent2"/>
              </a:solidFill>
              <a:latin typeface="Roboto"/>
              <a:ea typeface="Roboto"/>
              <a:cs typeface="Roboto"/>
              <a:sym typeface="Roboto"/>
            </a:endParaRPr>
          </a:p>
        </p:txBody>
      </p:sp>
      <p:sp>
        <p:nvSpPr>
          <p:cNvPr id="532" name="Google Shape;532;g23b0e1547f3_1_668"/>
          <p:cNvSpPr txBox="1"/>
          <p:nvPr/>
        </p:nvSpPr>
        <p:spPr>
          <a:xfrm>
            <a:off x="7598589" y="1513803"/>
            <a:ext cx="1398900" cy="738900"/>
          </a:xfrm>
          <a:prstGeom prst="rect">
            <a:avLst/>
          </a:prstGeom>
          <a:noFill/>
          <a:ln>
            <a:noFill/>
          </a:ln>
        </p:spPr>
        <p:txBody>
          <a:bodyPr anchorCtr="0" anchor="t" bIns="45700" lIns="34275" spcFirstLastPara="1" rIns="3427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Roboto"/>
                <a:ea typeface="Roboto"/>
                <a:cs typeface="Roboto"/>
                <a:sym typeface="Roboto"/>
              </a:rPr>
              <a:t>Kori Groenveld </a:t>
            </a:r>
            <a:r>
              <a:rPr b="0" i="0" lang="en" sz="1400" u="none" cap="none" strike="noStrike">
                <a:solidFill>
                  <a:schemeClr val="accent2"/>
                </a:solidFill>
                <a:latin typeface="Roboto"/>
                <a:ea typeface="Roboto"/>
                <a:cs typeface="Roboto"/>
                <a:sym typeface="Roboto"/>
              </a:rPr>
              <a:t>Senior Program Manager</a:t>
            </a:r>
            <a:endParaRPr b="0" i="0" sz="1400" u="none" cap="none" strike="noStrike">
              <a:solidFill>
                <a:schemeClr val="accent2"/>
              </a:solidFill>
              <a:latin typeface="Roboto"/>
              <a:ea typeface="Roboto"/>
              <a:cs typeface="Roboto"/>
              <a:sym typeface="Roboto"/>
            </a:endParaRPr>
          </a:p>
        </p:txBody>
      </p:sp>
      <p:sp>
        <p:nvSpPr>
          <p:cNvPr id="533" name="Google Shape;533;g23b0e1547f3_1_668"/>
          <p:cNvSpPr txBox="1"/>
          <p:nvPr/>
        </p:nvSpPr>
        <p:spPr>
          <a:xfrm>
            <a:off x="7598589" y="3283029"/>
            <a:ext cx="1398900" cy="738900"/>
          </a:xfrm>
          <a:prstGeom prst="rect">
            <a:avLst/>
          </a:prstGeom>
          <a:noFill/>
          <a:ln>
            <a:noFill/>
          </a:ln>
        </p:spPr>
        <p:txBody>
          <a:bodyPr anchorCtr="0" anchor="t" bIns="45700" lIns="34275" spcFirstLastPara="1" rIns="3427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Roboto"/>
                <a:ea typeface="Roboto"/>
                <a:cs typeface="Roboto"/>
                <a:sym typeface="Roboto"/>
              </a:rPr>
              <a:t>Julian Fraize </a:t>
            </a:r>
            <a:r>
              <a:rPr b="0" i="0" lang="en" sz="1400" u="none" cap="none" strike="noStrike">
                <a:solidFill>
                  <a:schemeClr val="accent2"/>
                </a:solidFill>
                <a:latin typeface="Roboto"/>
                <a:ea typeface="Roboto"/>
                <a:cs typeface="Roboto"/>
                <a:sym typeface="Roboto"/>
              </a:rPr>
              <a:t>Program Manager</a:t>
            </a:r>
            <a:endParaRPr b="0" i="0" sz="1400" u="none" cap="none" strike="noStrike">
              <a:solidFill>
                <a:schemeClr val="accent2"/>
              </a:solidFill>
              <a:latin typeface="Roboto"/>
              <a:ea typeface="Roboto"/>
              <a:cs typeface="Roboto"/>
              <a:sym typeface="Roboto"/>
            </a:endParaRPr>
          </a:p>
        </p:txBody>
      </p:sp>
      <p:sp>
        <p:nvSpPr>
          <p:cNvPr id="534" name="Google Shape;534;g23b0e1547f3_1_668"/>
          <p:cNvSpPr txBox="1"/>
          <p:nvPr/>
        </p:nvSpPr>
        <p:spPr>
          <a:xfrm>
            <a:off x="1798050" y="1406100"/>
            <a:ext cx="1398900" cy="1169700"/>
          </a:xfrm>
          <a:prstGeom prst="rect">
            <a:avLst/>
          </a:prstGeom>
          <a:noFill/>
          <a:ln>
            <a:noFill/>
          </a:ln>
        </p:spPr>
        <p:txBody>
          <a:bodyPr anchorCtr="0" anchor="t" bIns="45700" lIns="34275" spcFirstLastPara="1" rIns="3427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Roboto"/>
                <a:ea typeface="Roboto"/>
                <a:cs typeface="Roboto"/>
                <a:sym typeface="Roboto"/>
              </a:rPr>
              <a:t>Lyndie Hice-Dunton, Ph</a:t>
            </a:r>
            <a:r>
              <a:rPr b="1" lang="en">
                <a:solidFill>
                  <a:schemeClr val="accent2"/>
                </a:solidFill>
                <a:latin typeface="Roboto"/>
                <a:ea typeface="Roboto"/>
                <a:cs typeface="Roboto"/>
                <a:sym typeface="Roboto"/>
              </a:rPr>
              <a:t>D</a:t>
            </a:r>
            <a:r>
              <a:rPr b="1" i="0" lang="en" sz="1400" u="none" cap="none" strike="noStrike">
                <a:solidFill>
                  <a:schemeClr val="accent2"/>
                </a:solidFill>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2"/>
                </a:solidFill>
                <a:latin typeface="Roboto"/>
                <a:ea typeface="Roboto"/>
                <a:cs typeface="Roboto"/>
                <a:sym typeface="Roboto"/>
              </a:rPr>
              <a:t>Executive Director</a:t>
            </a:r>
            <a:endParaRPr b="0" i="0" sz="1400" u="none" cap="none" strike="noStrike">
              <a:solidFill>
                <a:schemeClr val="accent2"/>
              </a:solidFill>
              <a:latin typeface="Roboto"/>
              <a:ea typeface="Roboto"/>
              <a:cs typeface="Roboto"/>
              <a:sym typeface="Roboto"/>
            </a:endParaRPr>
          </a:p>
        </p:txBody>
      </p:sp>
      <p:sp>
        <p:nvSpPr>
          <p:cNvPr id="535" name="Google Shape;535;g23b0e1547f3_1_668"/>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pic>
        <p:nvPicPr>
          <p:cNvPr id="536" name="Google Shape;536;g23b0e1547f3_1_668"/>
          <p:cNvPicPr preferRelativeResize="0"/>
          <p:nvPr/>
        </p:nvPicPr>
        <p:blipFill rotWithShape="1">
          <a:blip r:embed="rId6">
            <a:alphaModFix/>
          </a:blip>
          <a:srcRect b="0" l="0" r="0" t="0"/>
          <a:stretch/>
        </p:blipFill>
        <p:spPr>
          <a:xfrm>
            <a:off x="193650" y="1079625"/>
            <a:ext cx="1604400" cy="1607238"/>
          </a:xfrm>
          <a:prstGeom prst="rect">
            <a:avLst/>
          </a:prstGeom>
          <a:noFill/>
          <a:ln>
            <a:noFill/>
          </a:ln>
        </p:spPr>
      </p:pic>
      <p:pic>
        <p:nvPicPr>
          <p:cNvPr id="537" name="Google Shape;537;g23b0e1547f3_1_668"/>
          <p:cNvPicPr preferRelativeResize="0"/>
          <p:nvPr/>
        </p:nvPicPr>
        <p:blipFill>
          <a:blip r:embed="rId7">
            <a:alphaModFix/>
          </a:blip>
          <a:stretch>
            <a:fillRect/>
          </a:stretch>
        </p:blipFill>
        <p:spPr>
          <a:xfrm>
            <a:off x="3263850" y="1105100"/>
            <a:ext cx="1657100" cy="1657100"/>
          </a:xfrm>
          <a:prstGeom prst="rect">
            <a:avLst/>
          </a:prstGeom>
          <a:noFill/>
          <a:ln>
            <a:noFill/>
          </a:ln>
        </p:spPr>
      </p:pic>
      <p:sp>
        <p:nvSpPr>
          <p:cNvPr id="538" name="Google Shape;538;g23b0e1547f3_1_668"/>
          <p:cNvSpPr txBox="1"/>
          <p:nvPr/>
        </p:nvSpPr>
        <p:spPr>
          <a:xfrm>
            <a:off x="4920939" y="1411803"/>
            <a:ext cx="1398900" cy="1169700"/>
          </a:xfrm>
          <a:prstGeom prst="rect">
            <a:avLst/>
          </a:prstGeom>
          <a:noFill/>
          <a:ln>
            <a:noFill/>
          </a:ln>
        </p:spPr>
        <p:txBody>
          <a:bodyPr anchorCtr="0" anchor="t" bIns="45700" lIns="34275" spcFirstLastPara="1" rIns="3427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accent2"/>
                </a:solidFill>
                <a:latin typeface="Roboto"/>
                <a:ea typeface="Roboto"/>
                <a:cs typeface="Roboto"/>
                <a:sym typeface="Roboto"/>
              </a:rPr>
              <a:t>Julia Dombrosky, PhD</a:t>
            </a:r>
            <a:r>
              <a:rPr b="1" i="0" lang="en" sz="1400" u="none" cap="none" strike="noStrike">
                <a:solidFill>
                  <a:schemeClr val="accent2"/>
                </a:solidFill>
                <a:latin typeface="Roboto"/>
                <a:ea typeface="Roboto"/>
                <a:cs typeface="Roboto"/>
                <a:sym typeface="Roboto"/>
              </a:rPr>
              <a:t> </a:t>
            </a:r>
            <a:r>
              <a:rPr lang="en">
                <a:solidFill>
                  <a:schemeClr val="accent2"/>
                </a:solidFill>
                <a:latin typeface="Roboto"/>
                <a:ea typeface="Roboto"/>
                <a:cs typeface="Roboto"/>
                <a:sym typeface="Roboto"/>
              </a:rPr>
              <a:t>Offshore Wind Innovation Hub Associate</a:t>
            </a:r>
            <a:endParaRPr b="0" i="0" sz="1400" u="none" cap="none" strike="noStrike">
              <a:solidFill>
                <a:schemeClr val="accent2"/>
              </a:solidFill>
              <a:latin typeface="Roboto"/>
              <a:ea typeface="Roboto"/>
              <a:cs typeface="Roboto"/>
              <a:sym typeface="Roboto"/>
            </a:endParaRPr>
          </a:p>
        </p:txBody>
      </p:sp>
      <p:pic>
        <p:nvPicPr>
          <p:cNvPr id="539" name="Google Shape;539;g23b0e1547f3_1_668"/>
          <p:cNvPicPr preferRelativeResize="0"/>
          <p:nvPr/>
        </p:nvPicPr>
        <p:blipFill rotWithShape="1">
          <a:blip r:embed="rId8">
            <a:alphaModFix/>
          </a:blip>
          <a:srcRect b="48613" l="22302" r="25868" t="1496"/>
          <a:stretch/>
        </p:blipFill>
        <p:spPr>
          <a:xfrm>
            <a:off x="6385100" y="1054700"/>
            <a:ext cx="1148256" cy="16570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1130f9df642_0_79"/>
          <p:cNvSpPr txBox="1"/>
          <p:nvPr/>
        </p:nvSpPr>
        <p:spPr>
          <a:xfrm>
            <a:off x="507921" y="150934"/>
            <a:ext cx="8202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en" sz="3000" u="none" cap="none" strike="noStrike">
                <a:solidFill>
                  <a:srgbClr val="005A9F"/>
                </a:solidFill>
                <a:latin typeface="Arial"/>
                <a:ea typeface="Arial"/>
                <a:cs typeface="Arial"/>
                <a:sym typeface="Arial"/>
              </a:rPr>
              <a:t>Our Core Activities</a:t>
            </a:r>
            <a:endParaRPr b="1" i="0" sz="3000" u="none" cap="none" strike="noStrike">
              <a:solidFill>
                <a:srgbClr val="005A9F"/>
              </a:solidFill>
              <a:latin typeface="Arial"/>
              <a:ea typeface="Arial"/>
              <a:cs typeface="Arial"/>
              <a:sym typeface="Arial"/>
            </a:endParaRPr>
          </a:p>
        </p:txBody>
      </p:sp>
      <p:grpSp>
        <p:nvGrpSpPr>
          <p:cNvPr id="128" name="Google Shape;128;g1130f9df642_0_79"/>
          <p:cNvGrpSpPr/>
          <p:nvPr/>
        </p:nvGrpSpPr>
        <p:grpSpPr>
          <a:xfrm>
            <a:off x="-2619888" y="303713"/>
            <a:ext cx="7837391" cy="4978172"/>
            <a:chOff x="-4315208" y="-493104"/>
            <a:chExt cx="7837391" cy="4978172"/>
          </a:xfrm>
        </p:grpSpPr>
        <p:sp>
          <p:nvSpPr>
            <p:cNvPr id="129" name="Google Shape;129;g1130f9df642_0_79"/>
            <p:cNvSpPr/>
            <p:nvPr/>
          </p:nvSpPr>
          <p:spPr>
            <a:xfrm>
              <a:off x="-4315208" y="-493104"/>
              <a:ext cx="4978172" cy="4978172"/>
            </a:xfrm>
            <a:prstGeom prst="blockArc">
              <a:avLst>
                <a:gd fmla="val 18900000" name="adj1"/>
                <a:gd fmla="val 2700000" name="adj2"/>
                <a:gd fmla="val 434" name="adj3"/>
              </a:avLst>
            </a:prstGeom>
            <a:solidFill>
              <a:schemeClr val="accent2"/>
            </a:solidFill>
            <a:ln cap="flat" cmpd="sng"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1130f9df642_0_79"/>
            <p:cNvSpPr/>
            <p:nvPr/>
          </p:nvSpPr>
          <p:spPr>
            <a:xfrm flipH="1" rot="10800000">
              <a:off x="87899" y="2817236"/>
              <a:ext cx="3434284" cy="186665"/>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1130f9df642_0_79"/>
            <p:cNvSpPr txBox="1"/>
            <p:nvPr/>
          </p:nvSpPr>
          <p:spPr>
            <a:xfrm rot="10800000">
              <a:off x="87899" y="2817236"/>
              <a:ext cx="3434284" cy="186665"/>
            </a:xfrm>
            <a:prstGeom prst="rect">
              <a:avLst/>
            </a:prstGeom>
            <a:noFill/>
            <a:ln>
              <a:noFill/>
            </a:ln>
          </p:spPr>
          <p:txBody>
            <a:bodyPr anchorCtr="0" anchor="ctr" bIns="25400" lIns="1466825" spcFirstLastPara="1" rIns="25400" wrap="square" tIns="25400">
              <a:noAutofit/>
            </a:bodyPr>
            <a:lstStyle/>
            <a:p>
              <a:pPr indent="0" lvl="0" marL="0" marR="0" rtl="0" algn="l">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32" name="Google Shape;132;g1130f9df642_0_79"/>
            <p:cNvSpPr/>
            <p:nvPr/>
          </p:nvSpPr>
          <p:spPr>
            <a:xfrm flipH="1">
              <a:off x="0" y="2829407"/>
              <a:ext cx="817392" cy="866554"/>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g1130f9df642_0_79"/>
          <p:cNvSpPr txBox="1"/>
          <p:nvPr/>
        </p:nvSpPr>
        <p:spPr>
          <a:xfrm>
            <a:off x="1851922" y="1175062"/>
            <a:ext cx="5622458" cy="830997"/>
          </a:xfrm>
          <a:prstGeom prst="rect">
            <a:avLst/>
          </a:prstGeom>
          <a:solidFill>
            <a:srgbClr val="005A9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Roboto"/>
                <a:ea typeface="Roboto"/>
                <a:cs typeface="Roboto"/>
                <a:sym typeface="Roboto"/>
              </a:rPr>
              <a:t>Fund innovation directly responsive to the technical and supply chain barriers faced by offshore wind project developers in the U.S.</a:t>
            </a:r>
            <a:endParaRPr/>
          </a:p>
        </p:txBody>
      </p:sp>
      <p:sp>
        <p:nvSpPr>
          <p:cNvPr id="134" name="Google Shape;134;g1130f9df642_0_79"/>
          <p:cNvSpPr txBox="1"/>
          <p:nvPr/>
        </p:nvSpPr>
        <p:spPr>
          <a:xfrm>
            <a:off x="2480625" y="2241375"/>
            <a:ext cx="5907900" cy="1077300"/>
          </a:xfrm>
          <a:prstGeom prst="rect">
            <a:avLst/>
          </a:prstGeom>
          <a:solidFill>
            <a:srgbClr val="005A9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Arial"/>
                <a:ea typeface="Arial"/>
                <a:cs typeface="Arial"/>
                <a:sym typeface="Arial"/>
              </a:rPr>
              <a:t>Convene strong networks</a:t>
            </a:r>
            <a:r>
              <a:rPr lang="en" sz="1600">
                <a:solidFill>
                  <a:schemeClr val="lt1"/>
                </a:solidFill>
              </a:rPr>
              <a:t> that connect</a:t>
            </a:r>
            <a:r>
              <a:rPr b="0" i="0" lang="en" sz="1600" u="none" cap="none" strike="noStrike">
                <a:solidFill>
                  <a:schemeClr val="lt1"/>
                </a:solidFill>
                <a:latin typeface="Arial"/>
                <a:ea typeface="Arial"/>
                <a:cs typeface="Arial"/>
                <a:sym typeface="Arial"/>
              </a:rPr>
              <a:t> technology innovators, research institutions, </a:t>
            </a:r>
            <a:r>
              <a:rPr lang="en" sz="1600">
                <a:solidFill>
                  <a:schemeClr val="lt1"/>
                </a:solidFill>
              </a:rPr>
              <a:t>project </a:t>
            </a:r>
            <a:r>
              <a:rPr b="0" i="0" lang="en" sz="1600" u="none" cap="none" strike="noStrike">
                <a:solidFill>
                  <a:schemeClr val="lt1"/>
                </a:solidFill>
                <a:latin typeface="Arial"/>
                <a:ea typeface="Arial"/>
                <a:cs typeface="Arial"/>
                <a:sym typeface="Arial"/>
              </a:rPr>
              <a:t>developers</a:t>
            </a:r>
            <a:r>
              <a:rPr lang="en" sz="1600">
                <a:solidFill>
                  <a:schemeClr val="lt1"/>
                </a:solidFill>
              </a:rPr>
              <a:t>, </a:t>
            </a:r>
            <a:r>
              <a:rPr b="0" i="0" lang="en" sz="1600" u="none" cap="none" strike="noStrike">
                <a:solidFill>
                  <a:schemeClr val="lt1"/>
                </a:solidFill>
                <a:latin typeface="Arial"/>
                <a:ea typeface="Arial"/>
                <a:cs typeface="Arial"/>
                <a:sym typeface="Arial"/>
              </a:rPr>
              <a:t>supply chain companies, utilities, and state and federal government agencies</a:t>
            </a:r>
            <a:endParaRPr/>
          </a:p>
        </p:txBody>
      </p:sp>
      <p:sp>
        <p:nvSpPr>
          <p:cNvPr id="135" name="Google Shape;135;g1130f9df642_0_79"/>
          <p:cNvSpPr txBox="1"/>
          <p:nvPr/>
        </p:nvSpPr>
        <p:spPr>
          <a:xfrm>
            <a:off x="2222032" y="3575616"/>
            <a:ext cx="5252348" cy="338554"/>
          </a:xfrm>
          <a:prstGeom prst="rect">
            <a:avLst/>
          </a:prstGeom>
          <a:solidFill>
            <a:srgbClr val="005A9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Arial"/>
                <a:ea typeface="Arial"/>
                <a:cs typeface="Arial"/>
                <a:sym typeface="Arial"/>
              </a:rPr>
              <a:t>Increase U.S. content and job opportunities</a:t>
            </a:r>
            <a:endParaRPr/>
          </a:p>
        </p:txBody>
      </p:sp>
      <p:pic>
        <p:nvPicPr>
          <p:cNvPr descr="Head with gears with solid fill" id="136" name="Google Shape;136;g1130f9df642_0_79"/>
          <p:cNvPicPr preferRelativeResize="0"/>
          <p:nvPr/>
        </p:nvPicPr>
        <p:blipFill rotWithShape="1">
          <a:blip r:embed="rId3">
            <a:alphaModFix/>
          </a:blip>
          <a:srcRect b="0" l="0" r="0" t="0"/>
          <a:stretch/>
        </p:blipFill>
        <p:spPr>
          <a:xfrm>
            <a:off x="1249010" y="1154802"/>
            <a:ext cx="896822" cy="896822"/>
          </a:xfrm>
          <a:prstGeom prst="rect">
            <a:avLst/>
          </a:prstGeom>
          <a:noFill/>
          <a:ln>
            <a:noFill/>
          </a:ln>
        </p:spPr>
      </p:pic>
      <p:pic>
        <p:nvPicPr>
          <p:cNvPr descr="User network with solid fill" id="137" name="Google Shape;137;g1130f9df642_0_79"/>
          <p:cNvPicPr preferRelativeResize="0"/>
          <p:nvPr/>
        </p:nvPicPr>
        <p:blipFill rotWithShape="1">
          <a:blip r:embed="rId4">
            <a:alphaModFix/>
          </a:blip>
          <a:srcRect b="0" l="0" r="0" t="0"/>
          <a:stretch/>
        </p:blipFill>
        <p:spPr>
          <a:xfrm>
            <a:off x="1657384" y="2119976"/>
            <a:ext cx="1027724" cy="1027724"/>
          </a:xfrm>
          <a:prstGeom prst="rect">
            <a:avLst/>
          </a:prstGeom>
          <a:noFill/>
          <a:ln>
            <a:noFill/>
          </a:ln>
        </p:spPr>
      </p:pic>
      <p:pic>
        <p:nvPicPr>
          <p:cNvPr descr="Construction worker female with solid fill" id="138" name="Google Shape;138;g1130f9df642_0_79"/>
          <p:cNvPicPr preferRelativeResize="0"/>
          <p:nvPr/>
        </p:nvPicPr>
        <p:blipFill rotWithShape="1">
          <a:blip r:embed="rId5">
            <a:alphaModFix/>
          </a:blip>
          <a:srcRect b="0" l="0" r="0" t="0"/>
          <a:stretch/>
        </p:blipFill>
        <p:spPr>
          <a:xfrm>
            <a:off x="1504966" y="3216041"/>
            <a:ext cx="1027724" cy="1027724"/>
          </a:xfrm>
          <a:prstGeom prst="rect">
            <a:avLst/>
          </a:prstGeom>
          <a:noFill/>
          <a:ln>
            <a:noFill/>
          </a:ln>
        </p:spPr>
      </p:pic>
      <p:sp>
        <p:nvSpPr>
          <p:cNvPr id="139" name="Google Shape;139;g1130f9df642_0_7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Logo&#10;&#10;Description automatically generated" id="144" name="Google Shape;144;g23b0e1547f3_1_0"/>
          <p:cNvPicPr preferRelativeResize="0"/>
          <p:nvPr/>
        </p:nvPicPr>
        <p:blipFill rotWithShape="1">
          <a:blip r:embed="rId3">
            <a:alphaModFix/>
          </a:blip>
          <a:srcRect b="0" l="0" r="0" t="0"/>
          <a:stretch/>
        </p:blipFill>
        <p:spPr>
          <a:xfrm>
            <a:off x="1821151" y="3365048"/>
            <a:ext cx="1416725" cy="975957"/>
          </a:xfrm>
          <a:prstGeom prst="rect">
            <a:avLst/>
          </a:prstGeom>
          <a:noFill/>
          <a:ln>
            <a:noFill/>
          </a:ln>
        </p:spPr>
      </p:pic>
      <p:pic>
        <p:nvPicPr>
          <p:cNvPr descr="Home Page - RCG" id="145" name="Google Shape;145;g23b0e1547f3_1_0"/>
          <p:cNvPicPr preferRelativeResize="0"/>
          <p:nvPr/>
        </p:nvPicPr>
        <p:blipFill rotWithShape="1">
          <a:blip r:embed="rId4">
            <a:alphaModFix/>
          </a:blip>
          <a:srcRect b="17204" l="0" r="0" t="0"/>
          <a:stretch/>
        </p:blipFill>
        <p:spPr>
          <a:xfrm>
            <a:off x="7206200" y="4056786"/>
            <a:ext cx="754000" cy="546400"/>
          </a:xfrm>
          <a:prstGeom prst="rect">
            <a:avLst/>
          </a:prstGeom>
          <a:noFill/>
          <a:ln>
            <a:noFill/>
          </a:ln>
        </p:spPr>
      </p:pic>
      <p:pic>
        <p:nvPicPr>
          <p:cNvPr descr="Net zero: an ambition in need of a definition | The Carbon Trust" id="146" name="Google Shape;146;g23b0e1547f3_1_0"/>
          <p:cNvPicPr preferRelativeResize="0"/>
          <p:nvPr/>
        </p:nvPicPr>
        <p:blipFill rotWithShape="1">
          <a:blip r:embed="rId5">
            <a:alphaModFix/>
          </a:blip>
          <a:srcRect b="0" l="0" r="0" t="0"/>
          <a:stretch/>
        </p:blipFill>
        <p:spPr>
          <a:xfrm>
            <a:off x="6388574" y="1995693"/>
            <a:ext cx="940463" cy="546389"/>
          </a:xfrm>
          <a:prstGeom prst="rect">
            <a:avLst/>
          </a:prstGeom>
          <a:noFill/>
          <a:ln>
            <a:noFill/>
          </a:ln>
        </p:spPr>
      </p:pic>
      <p:pic>
        <p:nvPicPr>
          <p:cNvPr descr="EDF Renewables - Wikipedia" id="147" name="Google Shape;147;g23b0e1547f3_1_0"/>
          <p:cNvPicPr preferRelativeResize="0"/>
          <p:nvPr/>
        </p:nvPicPr>
        <p:blipFill rotWithShape="1">
          <a:blip r:embed="rId6">
            <a:alphaModFix/>
          </a:blip>
          <a:srcRect b="12302" l="0" r="0" t="12407"/>
          <a:stretch/>
        </p:blipFill>
        <p:spPr>
          <a:xfrm>
            <a:off x="4662800" y="1145250"/>
            <a:ext cx="1416725" cy="643858"/>
          </a:xfrm>
          <a:prstGeom prst="rect">
            <a:avLst/>
          </a:prstGeom>
          <a:noFill/>
          <a:ln>
            <a:noFill/>
          </a:ln>
        </p:spPr>
      </p:pic>
      <p:sp>
        <p:nvSpPr>
          <p:cNvPr id="148" name="Google Shape;148;g23b0e1547f3_1_0"/>
          <p:cNvSpPr txBox="1"/>
          <p:nvPr/>
        </p:nvSpPr>
        <p:spPr>
          <a:xfrm>
            <a:off x="507921" y="150934"/>
            <a:ext cx="8202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en" sz="3000" u="none" cap="none" strike="noStrike">
                <a:solidFill>
                  <a:schemeClr val="accent2"/>
                </a:solidFill>
                <a:latin typeface="Arial"/>
                <a:ea typeface="Arial"/>
                <a:cs typeface="Arial"/>
                <a:sym typeface="Arial"/>
              </a:rPr>
              <a:t>NOWRDC Members and Board</a:t>
            </a:r>
            <a:endParaRPr b="1" i="0" sz="3000" u="none" cap="none" strike="noStrike">
              <a:solidFill>
                <a:schemeClr val="accent2"/>
              </a:solidFill>
              <a:latin typeface="Arial"/>
              <a:ea typeface="Arial"/>
              <a:cs typeface="Arial"/>
              <a:sym typeface="Arial"/>
            </a:endParaRPr>
          </a:p>
        </p:txBody>
      </p:sp>
      <p:pic>
        <p:nvPicPr>
          <p:cNvPr descr="Multimedia Resources - Ocean Winds" id="149" name="Google Shape;149;g23b0e1547f3_1_0"/>
          <p:cNvPicPr preferRelativeResize="0"/>
          <p:nvPr/>
        </p:nvPicPr>
        <p:blipFill rotWithShape="1">
          <a:blip r:embed="rId7">
            <a:alphaModFix/>
          </a:blip>
          <a:srcRect b="0" l="0" r="0" t="0"/>
          <a:stretch/>
        </p:blipFill>
        <p:spPr>
          <a:xfrm>
            <a:off x="5136550" y="1909544"/>
            <a:ext cx="931675" cy="855783"/>
          </a:xfrm>
          <a:prstGeom prst="rect">
            <a:avLst/>
          </a:prstGeom>
          <a:noFill/>
          <a:ln>
            <a:noFill/>
          </a:ln>
        </p:spPr>
      </p:pic>
      <p:pic>
        <p:nvPicPr>
          <p:cNvPr descr="Information and Communication Technology (ICT)" id="150" name="Google Shape;150;g23b0e1547f3_1_0"/>
          <p:cNvPicPr preferRelativeResize="0"/>
          <p:nvPr/>
        </p:nvPicPr>
        <p:blipFill rotWithShape="1">
          <a:blip r:embed="rId8">
            <a:alphaModFix/>
          </a:blip>
          <a:srcRect b="0" l="0" r="0" t="0"/>
          <a:stretch/>
        </p:blipFill>
        <p:spPr>
          <a:xfrm>
            <a:off x="6571074" y="1499930"/>
            <a:ext cx="1712966" cy="376144"/>
          </a:xfrm>
          <a:prstGeom prst="rect">
            <a:avLst/>
          </a:prstGeom>
          <a:noFill/>
          <a:ln>
            <a:noFill/>
          </a:ln>
        </p:spPr>
      </p:pic>
      <p:pic>
        <p:nvPicPr>
          <p:cNvPr descr="MassCEC - WEAMEC EN" id="151" name="Google Shape;151;g23b0e1547f3_1_0"/>
          <p:cNvPicPr preferRelativeResize="0"/>
          <p:nvPr/>
        </p:nvPicPr>
        <p:blipFill rotWithShape="1">
          <a:blip r:embed="rId9">
            <a:alphaModFix/>
          </a:blip>
          <a:srcRect b="0" l="0" r="0" t="0"/>
          <a:stretch/>
        </p:blipFill>
        <p:spPr>
          <a:xfrm>
            <a:off x="1752159" y="1214368"/>
            <a:ext cx="1528714" cy="461688"/>
          </a:xfrm>
          <a:prstGeom prst="rect">
            <a:avLst/>
          </a:prstGeom>
          <a:noFill/>
          <a:ln>
            <a:noFill/>
          </a:ln>
        </p:spPr>
      </p:pic>
      <p:pic>
        <p:nvPicPr>
          <p:cNvPr descr="Outreach - Marketing Communications" id="152" name="Google Shape;152;g23b0e1547f3_1_0"/>
          <p:cNvPicPr preferRelativeResize="0"/>
          <p:nvPr/>
        </p:nvPicPr>
        <p:blipFill rotWithShape="1">
          <a:blip r:embed="rId10">
            <a:alphaModFix/>
          </a:blip>
          <a:srcRect b="0" l="0" r="0" t="0"/>
          <a:stretch/>
        </p:blipFill>
        <p:spPr>
          <a:xfrm>
            <a:off x="37442" y="1924631"/>
            <a:ext cx="1613535" cy="546369"/>
          </a:xfrm>
          <a:prstGeom prst="rect">
            <a:avLst/>
          </a:prstGeom>
          <a:noFill/>
          <a:ln>
            <a:noFill/>
          </a:ln>
        </p:spPr>
      </p:pic>
      <p:pic>
        <p:nvPicPr>
          <p:cNvPr id="153" name="Google Shape;153;g23b0e1547f3_1_0"/>
          <p:cNvPicPr preferRelativeResize="0"/>
          <p:nvPr/>
        </p:nvPicPr>
        <p:blipFill rotWithShape="1">
          <a:blip r:embed="rId11">
            <a:alphaModFix/>
          </a:blip>
          <a:srcRect b="0" l="0" r="0" t="0"/>
          <a:stretch/>
        </p:blipFill>
        <p:spPr>
          <a:xfrm>
            <a:off x="1981739" y="2644403"/>
            <a:ext cx="931685" cy="904339"/>
          </a:xfrm>
          <a:prstGeom prst="rect">
            <a:avLst/>
          </a:prstGeom>
          <a:noFill/>
          <a:ln>
            <a:noFill/>
          </a:ln>
        </p:spPr>
      </p:pic>
      <p:pic>
        <p:nvPicPr>
          <p:cNvPr id="154" name="Google Shape;154;g23b0e1547f3_1_0"/>
          <p:cNvPicPr preferRelativeResize="0"/>
          <p:nvPr/>
        </p:nvPicPr>
        <p:blipFill rotWithShape="1">
          <a:blip r:embed="rId12">
            <a:alphaModFix/>
          </a:blip>
          <a:srcRect b="0" l="0" r="0" t="0"/>
          <a:stretch/>
        </p:blipFill>
        <p:spPr>
          <a:xfrm>
            <a:off x="134227" y="1236787"/>
            <a:ext cx="1416711" cy="418221"/>
          </a:xfrm>
          <a:prstGeom prst="rect">
            <a:avLst/>
          </a:prstGeom>
          <a:noFill/>
          <a:ln>
            <a:noFill/>
          </a:ln>
        </p:spPr>
      </p:pic>
      <p:pic>
        <p:nvPicPr>
          <p:cNvPr id="155" name="Google Shape;155;g23b0e1547f3_1_0"/>
          <p:cNvPicPr preferRelativeResize="0"/>
          <p:nvPr/>
        </p:nvPicPr>
        <p:blipFill rotWithShape="1">
          <a:blip r:embed="rId13">
            <a:alphaModFix/>
          </a:blip>
          <a:srcRect b="0" l="0" r="0" t="0"/>
          <a:stretch/>
        </p:blipFill>
        <p:spPr>
          <a:xfrm>
            <a:off x="3599698" y="1187900"/>
            <a:ext cx="887994" cy="615600"/>
          </a:xfrm>
          <a:prstGeom prst="rect">
            <a:avLst/>
          </a:prstGeom>
          <a:noFill/>
          <a:ln>
            <a:noFill/>
          </a:ln>
        </p:spPr>
      </p:pic>
      <p:pic>
        <p:nvPicPr>
          <p:cNvPr id="156" name="Google Shape;156;g23b0e1547f3_1_0"/>
          <p:cNvPicPr preferRelativeResize="0"/>
          <p:nvPr/>
        </p:nvPicPr>
        <p:blipFill rotWithShape="1">
          <a:blip r:embed="rId14">
            <a:alphaModFix/>
          </a:blip>
          <a:srcRect b="0" l="0" r="0" t="0"/>
          <a:stretch/>
        </p:blipFill>
        <p:spPr>
          <a:xfrm>
            <a:off x="711633" y="4103335"/>
            <a:ext cx="1820531" cy="453323"/>
          </a:xfrm>
          <a:prstGeom prst="rect">
            <a:avLst/>
          </a:prstGeom>
          <a:noFill/>
          <a:ln>
            <a:noFill/>
          </a:ln>
        </p:spPr>
      </p:pic>
      <p:pic>
        <p:nvPicPr>
          <p:cNvPr id="157" name="Google Shape;157;g23b0e1547f3_1_0"/>
          <p:cNvPicPr preferRelativeResize="0"/>
          <p:nvPr/>
        </p:nvPicPr>
        <p:blipFill rotWithShape="1">
          <a:blip r:embed="rId15">
            <a:alphaModFix/>
          </a:blip>
          <a:srcRect b="0" l="0" r="0" t="0"/>
          <a:stretch/>
        </p:blipFill>
        <p:spPr>
          <a:xfrm>
            <a:off x="649663" y="2527180"/>
            <a:ext cx="744258" cy="756444"/>
          </a:xfrm>
          <a:prstGeom prst="rect">
            <a:avLst/>
          </a:prstGeom>
          <a:noFill/>
          <a:ln>
            <a:noFill/>
          </a:ln>
        </p:spPr>
      </p:pic>
      <p:pic>
        <p:nvPicPr>
          <p:cNvPr descr="Hexicon AB - ENEFIIN" id="158" name="Google Shape;158;g23b0e1547f3_1_0"/>
          <p:cNvPicPr preferRelativeResize="0"/>
          <p:nvPr/>
        </p:nvPicPr>
        <p:blipFill rotWithShape="1">
          <a:blip r:embed="rId16">
            <a:alphaModFix/>
          </a:blip>
          <a:srcRect b="0" l="0" r="0" t="0"/>
          <a:stretch/>
        </p:blipFill>
        <p:spPr>
          <a:xfrm>
            <a:off x="4869898" y="4124087"/>
            <a:ext cx="1488500" cy="477363"/>
          </a:xfrm>
          <a:prstGeom prst="rect">
            <a:avLst/>
          </a:prstGeom>
          <a:noFill/>
          <a:ln>
            <a:noFill/>
          </a:ln>
        </p:spPr>
      </p:pic>
      <p:pic>
        <p:nvPicPr>
          <p:cNvPr descr="Logo, company name&#10;&#10;Description automatically generated" id="159" name="Google Shape;159;g23b0e1547f3_1_0"/>
          <p:cNvPicPr preferRelativeResize="0"/>
          <p:nvPr/>
        </p:nvPicPr>
        <p:blipFill rotWithShape="1">
          <a:blip r:embed="rId17">
            <a:alphaModFix/>
          </a:blip>
          <a:srcRect b="0" l="0" r="0" t="0"/>
          <a:stretch/>
        </p:blipFill>
        <p:spPr>
          <a:xfrm>
            <a:off x="1752159" y="1904529"/>
            <a:ext cx="1595409" cy="621589"/>
          </a:xfrm>
          <a:prstGeom prst="rect">
            <a:avLst/>
          </a:prstGeom>
          <a:noFill/>
          <a:ln>
            <a:noFill/>
          </a:ln>
        </p:spPr>
      </p:pic>
      <p:sp>
        <p:nvSpPr>
          <p:cNvPr id="160" name="Google Shape;160;g23b0e1547f3_1_0"/>
          <p:cNvSpPr txBox="1"/>
          <p:nvPr/>
        </p:nvSpPr>
        <p:spPr>
          <a:xfrm>
            <a:off x="-448313" y="775594"/>
            <a:ext cx="4305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en" sz="1600" u="sng" cap="none" strike="noStrike">
                <a:solidFill>
                  <a:schemeClr val="accent2"/>
                </a:solidFill>
                <a:latin typeface="Arial"/>
                <a:ea typeface="Arial"/>
                <a:cs typeface="Arial"/>
                <a:sym typeface="Arial"/>
              </a:rPr>
              <a:t>Government &amp; Utilities</a:t>
            </a:r>
            <a:endParaRPr b="1" i="0" sz="1600" u="sng" cap="none" strike="noStrike">
              <a:solidFill>
                <a:schemeClr val="accent2"/>
              </a:solidFill>
              <a:latin typeface="Arial"/>
              <a:ea typeface="Arial"/>
              <a:cs typeface="Arial"/>
              <a:sym typeface="Arial"/>
            </a:endParaRPr>
          </a:p>
        </p:txBody>
      </p:sp>
      <p:sp>
        <p:nvSpPr>
          <p:cNvPr id="161" name="Google Shape;161;g23b0e1547f3_1_0"/>
          <p:cNvSpPr txBox="1"/>
          <p:nvPr/>
        </p:nvSpPr>
        <p:spPr>
          <a:xfrm>
            <a:off x="2335884" y="750014"/>
            <a:ext cx="4305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en" sz="1600" u="sng" cap="none" strike="noStrike">
                <a:solidFill>
                  <a:schemeClr val="accent2"/>
                </a:solidFill>
                <a:latin typeface="Arial"/>
                <a:ea typeface="Arial"/>
                <a:cs typeface="Arial"/>
                <a:sym typeface="Arial"/>
              </a:rPr>
              <a:t>Offshore Wind Developers</a:t>
            </a:r>
            <a:endParaRPr b="1" i="0" sz="1600" u="sng" cap="none" strike="noStrike">
              <a:solidFill>
                <a:schemeClr val="accent2"/>
              </a:solidFill>
              <a:latin typeface="Arial"/>
              <a:ea typeface="Arial"/>
              <a:cs typeface="Arial"/>
              <a:sym typeface="Arial"/>
            </a:endParaRPr>
          </a:p>
        </p:txBody>
      </p:sp>
      <p:sp>
        <p:nvSpPr>
          <p:cNvPr id="162" name="Google Shape;162;g23b0e1547f3_1_0"/>
          <p:cNvSpPr txBox="1"/>
          <p:nvPr/>
        </p:nvSpPr>
        <p:spPr>
          <a:xfrm>
            <a:off x="5967304" y="764690"/>
            <a:ext cx="2920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en" sz="1400" u="sng" cap="none" strike="noStrike">
                <a:solidFill>
                  <a:schemeClr val="accent2"/>
                </a:solidFill>
                <a:latin typeface="Arial"/>
                <a:ea typeface="Arial"/>
                <a:cs typeface="Arial"/>
                <a:sym typeface="Arial"/>
              </a:rPr>
              <a:t>Independent Offshore Wind Industry Members</a:t>
            </a:r>
            <a:endParaRPr b="1" i="0" sz="1400" u="sng" cap="none" strike="noStrike">
              <a:solidFill>
                <a:schemeClr val="accent2"/>
              </a:solidFill>
              <a:latin typeface="Arial"/>
              <a:ea typeface="Arial"/>
              <a:cs typeface="Arial"/>
              <a:sym typeface="Arial"/>
            </a:endParaRPr>
          </a:p>
        </p:txBody>
      </p:sp>
      <p:pic>
        <p:nvPicPr>
          <p:cNvPr descr="NYSERDA Logo - New Buildings Institute" id="163" name="Google Shape;163;g23b0e1547f3_1_0"/>
          <p:cNvPicPr preferRelativeResize="0"/>
          <p:nvPr/>
        </p:nvPicPr>
        <p:blipFill rotWithShape="1">
          <a:blip r:embed="rId18">
            <a:alphaModFix/>
          </a:blip>
          <a:srcRect b="0" l="0" r="0" t="0"/>
          <a:stretch/>
        </p:blipFill>
        <p:spPr>
          <a:xfrm>
            <a:off x="221466" y="3455499"/>
            <a:ext cx="1735760" cy="384928"/>
          </a:xfrm>
          <a:prstGeom prst="rect">
            <a:avLst/>
          </a:prstGeom>
          <a:noFill/>
          <a:ln>
            <a:noFill/>
          </a:ln>
        </p:spPr>
      </p:pic>
      <p:pic>
        <p:nvPicPr>
          <p:cNvPr descr="Logo&#10;&#10;Description automatically generated with medium confidence" id="164" name="Google Shape;164;g23b0e1547f3_1_0"/>
          <p:cNvPicPr preferRelativeResize="0"/>
          <p:nvPr/>
        </p:nvPicPr>
        <p:blipFill rotWithShape="1">
          <a:blip r:embed="rId19">
            <a:alphaModFix/>
          </a:blip>
          <a:srcRect b="0" l="0" r="0" t="0"/>
          <a:stretch/>
        </p:blipFill>
        <p:spPr>
          <a:xfrm>
            <a:off x="6807586" y="2779063"/>
            <a:ext cx="1712969" cy="429744"/>
          </a:xfrm>
          <a:prstGeom prst="rect">
            <a:avLst/>
          </a:prstGeom>
          <a:noFill/>
          <a:ln>
            <a:noFill/>
          </a:ln>
        </p:spPr>
      </p:pic>
      <p:sp>
        <p:nvSpPr>
          <p:cNvPr id="165" name="Google Shape;165;g23b0e1547f3_1_0"/>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750"/>
              <a:buFont typeface="Arial"/>
              <a:buNone/>
            </a:pPr>
            <a:fld id="{00000000-1234-1234-1234-123412341234}" type="slidenum">
              <a:rPr lang="en"/>
              <a:t>‹#›</a:t>
            </a:fld>
            <a:endParaRPr/>
          </a:p>
        </p:txBody>
      </p:sp>
      <p:pic>
        <p:nvPicPr>
          <p:cNvPr id="166" name="Google Shape;166;g23b0e1547f3_1_0"/>
          <p:cNvPicPr preferRelativeResize="0"/>
          <p:nvPr/>
        </p:nvPicPr>
        <p:blipFill rotWithShape="1">
          <a:blip r:embed="rId20">
            <a:alphaModFix/>
          </a:blip>
          <a:srcRect b="18112" l="0" r="0" t="17817"/>
          <a:stretch/>
        </p:blipFill>
        <p:spPr>
          <a:xfrm>
            <a:off x="7395525" y="2109650"/>
            <a:ext cx="1613525" cy="453324"/>
          </a:xfrm>
          <a:prstGeom prst="rect">
            <a:avLst/>
          </a:prstGeom>
          <a:noFill/>
          <a:ln>
            <a:noFill/>
          </a:ln>
        </p:spPr>
      </p:pic>
      <p:pic>
        <p:nvPicPr>
          <p:cNvPr id="167" name="Google Shape;167;g23b0e1547f3_1_0"/>
          <p:cNvPicPr preferRelativeResize="0"/>
          <p:nvPr/>
        </p:nvPicPr>
        <p:blipFill rotWithShape="1">
          <a:blip r:embed="rId21">
            <a:alphaModFix/>
          </a:blip>
          <a:srcRect b="0" l="29280" r="28173" t="0"/>
          <a:stretch/>
        </p:blipFill>
        <p:spPr>
          <a:xfrm>
            <a:off x="4297975" y="1858312"/>
            <a:ext cx="602960" cy="797175"/>
          </a:xfrm>
          <a:prstGeom prst="rect">
            <a:avLst/>
          </a:prstGeom>
          <a:noFill/>
          <a:ln>
            <a:noFill/>
          </a:ln>
        </p:spPr>
      </p:pic>
      <p:pic>
        <p:nvPicPr>
          <p:cNvPr descr="Shell logo and symbol, meaning, history, PNG" id="168" name="Google Shape;168;g23b0e1547f3_1_0"/>
          <p:cNvPicPr preferRelativeResize="0"/>
          <p:nvPr/>
        </p:nvPicPr>
        <p:blipFill rotWithShape="1">
          <a:blip r:embed="rId22">
            <a:alphaModFix/>
          </a:blip>
          <a:srcRect b="0" l="0" r="0" t="0"/>
          <a:stretch/>
        </p:blipFill>
        <p:spPr>
          <a:xfrm>
            <a:off x="3385837" y="2043133"/>
            <a:ext cx="754000" cy="605217"/>
          </a:xfrm>
          <a:prstGeom prst="rect">
            <a:avLst/>
          </a:prstGeom>
          <a:noFill/>
          <a:ln>
            <a:noFill/>
          </a:ln>
        </p:spPr>
      </p:pic>
      <p:pic>
        <p:nvPicPr>
          <p:cNvPr descr="Dairyland &amp; Avangrid Renewables Announce New Wind Contract" id="169" name="Google Shape;169;g23b0e1547f3_1_0"/>
          <p:cNvPicPr preferRelativeResize="0"/>
          <p:nvPr/>
        </p:nvPicPr>
        <p:blipFill rotWithShape="1">
          <a:blip r:embed="rId23">
            <a:alphaModFix/>
          </a:blip>
          <a:srcRect b="0" l="0" r="0" t="0"/>
          <a:stretch/>
        </p:blipFill>
        <p:spPr>
          <a:xfrm>
            <a:off x="3204223" y="3832524"/>
            <a:ext cx="1488514" cy="797171"/>
          </a:xfrm>
          <a:prstGeom prst="rect">
            <a:avLst/>
          </a:prstGeom>
          <a:noFill/>
          <a:ln>
            <a:noFill/>
          </a:ln>
        </p:spPr>
      </p:pic>
      <p:pic>
        <p:nvPicPr>
          <p:cNvPr id="170" name="Google Shape;170;g23b0e1547f3_1_0"/>
          <p:cNvPicPr preferRelativeResize="0"/>
          <p:nvPr/>
        </p:nvPicPr>
        <p:blipFill>
          <a:blip r:embed="rId24">
            <a:alphaModFix/>
          </a:blip>
          <a:stretch>
            <a:fillRect/>
          </a:stretch>
        </p:blipFill>
        <p:spPr>
          <a:xfrm>
            <a:off x="4719849" y="3262575"/>
            <a:ext cx="1488500" cy="638575"/>
          </a:xfrm>
          <a:prstGeom prst="rect">
            <a:avLst/>
          </a:prstGeom>
          <a:noFill/>
          <a:ln>
            <a:noFill/>
          </a:ln>
        </p:spPr>
      </p:pic>
      <p:pic>
        <p:nvPicPr>
          <p:cNvPr descr="File:RWE Logo 2020.svg - Wikimedia Commons" id="171" name="Google Shape;171;g23b0e1547f3_1_0"/>
          <p:cNvPicPr preferRelativeResize="0"/>
          <p:nvPr/>
        </p:nvPicPr>
        <p:blipFill rotWithShape="1">
          <a:blip r:embed="rId25">
            <a:alphaModFix/>
          </a:blip>
          <a:srcRect b="0" l="0" r="0" t="0"/>
          <a:stretch/>
        </p:blipFill>
        <p:spPr>
          <a:xfrm>
            <a:off x="3259800" y="3332588"/>
            <a:ext cx="1217725" cy="325312"/>
          </a:xfrm>
          <a:prstGeom prst="rect">
            <a:avLst/>
          </a:prstGeom>
          <a:noFill/>
          <a:ln>
            <a:noFill/>
          </a:ln>
        </p:spPr>
      </p:pic>
      <p:pic>
        <p:nvPicPr>
          <p:cNvPr id="172" name="Google Shape;172;g23b0e1547f3_1_0"/>
          <p:cNvPicPr preferRelativeResize="0"/>
          <p:nvPr/>
        </p:nvPicPr>
        <p:blipFill>
          <a:blip r:embed="rId26">
            <a:alphaModFix/>
          </a:blip>
          <a:stretch>
            <a:fillRect/>
          </a:stretch>
        </p:blipFill>
        <p:spPr>
          <a:xfrm>
            <a:off x="3190750" y="2099441"/>
            <a:ext cx="2920499" cy="1762561"/>
          </a:xfrm>
          <a:prstGeom prst="rect">
            <a:avLst/>
          </a:prstGeom>
          <a:noFill/>
          <a:ln>
            <a:noFill/>
          </a:ln>
        </p:spPr>
      </p:pic>
      <p:pic>
        <p:nvPicPr>
          <p:cNvPr id="173" name="Google Shape;173;g23b0e1547f3_1_0"/>
          <p:cNvPicPr preferRelativeResize="0"/>
          <p:nvPr/>
        </p:nvPicPr>
        <p:blipFill>
          <a:blip r:embed="rId27">
            <a:alphaModFix/>
          </a:blip>
          <a:stretch>
            <a:fillRect/>
          </a:stretch>
        </p:blipFill>
        <p:spPr>
          <a:xfrm>
            <a:off x="6641537" y="3416163"/>
            <a:ext cx="2045074" cy="453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
          <p:cNvSpPr txBox="1"/>
          <p:nvPr/>
        </p:nvSpPr>
        <p:spPr>
          <a:xfrm>
            <a:off x="509985" y="147416"/>
            <a:ext cx="8202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en" sz="3000" u="none" cap="none" strike="noStrike">
                <a:solidFill>
                  <a:schemeClr val="accent2"/>
                </a:solidFill>
                <a:latin typeface="Arial"/>
                <a:ea typeface="Arial"/>
                <a:cs typeface="Arial"/>
                <a:sym typeface="Arial"/>
              </a:rPr>
              <a:t>NOWRDC Innovation Funding to Date</a:t>
            </a:r>
            <a:endParaRPr b="1" i="0" sz="3000" u="none" cap="none" strike="noStrike">
              <a:solidFill>
                <a:schemeClr val="accent2"/>
              </a:solidFill>
              <a:latin typeface="Arial"/>
              <a:ea typeface="Arial"/>
              <a:cs typeface="Arial"/>
              <a:sym typeface="Arial"/>
            </a:endParaRPr>
          </a:p>
        </p:txBody>
      </p:sp>
      <p:grpSp>
        <p:nvGrpSpPr>
          <p:cNvPr id="179" name="Google Shape;179;p3"/>
          <p:cNvGrpSpPr/>
          <p:nvPr/>
        </p:nvGrpSpPr>
        <p:grpSpPr>
          <a:xfrm>
            <a:off x="1033521" y="1330611"/>
            <a:ext cx="7051323" cy="1462381"/>
            <a:chOff x="6208" y="993469"/>
            <a:chExt cx="7051323" cy="1462381"/>
          </a:xfrm>
        </p:grpSpPr>
        <p:sp>
          <p:nvSpPr>
            <p:cNvPr id="180" name="Google Shape;180;p3"/>
            <p:cNvSpPr/>
            <p:nvPr/>
          </p:nvSpPr>
          <p:spPr>
            <a:xfrm>
              <a:off x="6208" y="993469"/>
              <a:ext cx="1855611" cy="1462381"/>
            </a:xfrm>
            <a:prstGeom prst="roundRect">
              <a:avLst>
                <a:gd fmla="val 10000" name="adj"/>
              </a:avLst>
            </a:prstGeom>
            <a:solidFill>
              <a:srgbClr val="19609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txBox="1"/>
            <p:nvPr/>
          </p:nvSpPr>
          <p:spPr>
            <a:xfrm>
              <a:off x="49040" y="1036301"/>
              <a:ext cx="1769947" cy="137671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Core funding of $41M </a:t>
              </a:r>
              <a:endParaRPr/>
            </a:p>
            <a:p>
              <a:pPr indent="0" lvl="0" marL="0" marR="0" rtl="0" algn="ctr">
                <a:lnSpc>
                  <a:spcPct val="90000"/>
                </a:lnSpc>
                <a:spcBef>
                  <a:spcPts val="490"/>
                </a:spcBef>
                <a:spcAft>
                  <a:spcPts val="0"/>
                </a:spcAft>
                <a:buClr>
                  <a:srgbClr val="000000"/>
                </a:buClr>
                <a:buSzPts val="1400"/>
                <a:buFont typeface="Arial"/>
                <a:buNone/>
              </a:pPr>
              <a:r>
                <a:rPr b="0" i="0" lang="en" sz="1400" u="none" cap="none" strike="noStrike">
                  <a:solidFill>
                    <a:schemeClr val="lt1"/>
                  </a:solidFill>
                  <a:latin typeface="Roboto"/>
                  <a:ea typeface="Roboto"/>
                  <a:cs typeface="Roboto"/>
                  <a:sym typeface="Roboto"/>
                </a:rPr>
                <a:t>$20.5 DOE funds, matched by NYSERDA</a:t>
              </a:r>
              <a:endParaRPr/>
            </a:p>
          </p:txBody>
        </p:sp>
        <p:sp>
          <p:nvSpPr>
            <p:cNvPr id="182" name="Google Shape;182;p3"/>
            <p:cNvSpPr/>
            <p:nvPr/>
          </p:nvSpPr>
          <p:spPr>
            <a:xfrm>
              <a:off x="2047380" y="1494564"/>
              <a:ext cx="393389" cy="460191"/>
            </a:xfrm>
            <a:prstGeom prst="rightArrow">
              <a:avLst>
                <a:gd fmla="val 60000" name="adj1"/>
                <a:gd fmla="val 50000" name="adj2"/>
              </a:avLst>
            </a:prstGeom>
            <a:solidFill>
              <a:srgbClr val="1960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txBox="1"/>
            <p:nvPr/>
          </p:nvSpPr>
          <p:spPr>
            <a:xfrm>
              <a:off x="2047380" y="1586602"/>
              <a:ext cx="275372" cy="27611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Arial"/>
                <a:ea typeface="Arial"/>
                <a:cs typeface="Arial"/>
                <a:sym typeface="Arial"/>
              </a:endParaRPr>
            </a:p>
          </p:txBody>
        </p:sp>
        <p:sp>
          <p:nvSpPr>
            <p:cNvPr id="184" name="Google Shape;184;p3"/>
            <p:cNvSpPr/>
            <p:nvPr/>
          </p:nvSpPr>
          <p:spPr>
            <a:xfrm>
              <a:off x="2604064" y="993469"/>
              <a:ext cx="1855611" cy="1462381"/>
            </a:xfrm>
            <a:prstGeom prst="roundRect">
              <a:avLst>
                <a:gd fmla="val 10000" name="adj"/>
              </a:avLst>
            </a:prstGeom>
            <a:solidFill>
              <a:srgbClr val="72B4E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txBox="1"/>
            <p:nvPr/>
          </p:nvSpPr>
          <p:spPr>
            <a:xfrm>
              <a:off x="2646896" y="1036301"/>
              <a:ext cx="1769947" cy="137671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State funds</a:t>
              </a:r>
              <a:endParaRPr/>
            </a:p>
            <a:p>
              <a:pPr indent="0" lvl="0" marL="0" marR="0" rtl="0" algn="ctr">
                <a:lnSpc>
                  <a:spcPct val="90000"/>
                </a:lnSpc>
                <a:spcBef>
                  <a:spcPts val="49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Contributed </a:t>
              </a:r>
              <a:r>
                <a:rPr lang="en">
                  <a:solidFill>
                    <a:schemeClr val="lt1"/>
                  </a:solidFill>
                </a:rPr>
                <a:t>over</a:t>
              </a:r>
              <a:r>
                <a:rPr b="0" i="0" lang="en" sz="1400" u="none" cap="none" strike="noStrike">
                  <a:solidFill>
                    <a:schemeClr val="lt1"/>
                  </a:solidFill>
                  <a:latin typeface="Arial"/>
                  <a:ea typeface="Arial"/>
                  <a:cs typeface="Arial"/>
                  <a:sym typeface="Arial"/>
                </a:rPr>
                <a:t> $</a:t>
              </a:r>
              <a:r>
                <a:rPr lang="en">
                  <a:solidFill>
                    <a:schemeClr val="lt1"/>
                  </a:solidFill>
                </a:rPr>
                <a:t>9</a:t>
              </a:r>
              <a:r>
                <a:rPr b="0" i="0" lang="en" sz="1400" u="none" cap="none" strike="noStrike">
                  <a:solidFill>
                    <a:schemeClr val="lt1"/>
                  </a:solidFill>
                  <a:latin typeface="Arial"/>
                  <a:ea typeface="Arial"/>
                  <a:cs typeface="Arial"/>
                  <a:sym typeface="Arial"/>
                </a:rPr>
                <a:t>M in additional funding </a:t>
              </a:r>
              <a:r>
                <a:rPr lang="en">
                  <a:solidFill>
                    <a:schemeClr val="lt1"/>
                  </a:solidFill>
                </a:rPr>
                <a:t>for</a:t>
              </a:r>
              <a:r>
                <a:rPr b="0" i="0" lang="en" sz="1400" u="none" cap="none" strike="noStrike">
                  <a:solidFill>
                    <a:schemeClr val="lt1"/>
                  </a:solidFill>
                  <a:latin typeface="Arial"/>
                  <a:ea typeface="Arial"/>
                  <a:cs typeface="Arial"/>
                  <a:sym typeface="Arial"/>
                </a:rPr>
                <a:t> R&amp;D grants</a:t>
              </a:r>
              <a:endParaRPr/>
            </a:p>
          </p:txBody>
        </p:sp>
        <p:sp>
          <p:nvSpPr>
            <p:cNvPr id="186" name="Google Shape;186;p3"/>
            <p:cNvSpPr/>
            <p:nvPr/>
          </p:nvSpPr>
          <p:spPr>
            <a:xfrm>
              <a:off x="4645236" y="1494564"/>
              <a:ext cx="393389" cy="460191"/>
            </a:xfrm>
            <a:prstGeom prst="rightArrow">
              <a:avLst>
                <a:gd fmla="val 60000" name="adj1"/>
                <a:gd fmla="val 50000" name="adj2"/>
              </a:avLst>
            </a:prstGeom>
            <a:solidFill>
              <a:srgbClr val="72B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txBox="1"/>
            <p:nvPr/>
          </p:nvSpPr>
          <p:spPr>
            <a:xfrm>
              <a:off x="4645236" y="1586602"/>
              <a:ext cx="275372" cy="27611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Arial"/>
                <a:ea typeface="Arial"/>
                <a:cs typeface="Arial"/>
                <a:sym typeface="Arial"/>
              </a:endParaRPr>
            </a:p>
          </p:txBody>
        </p:sp>
        <p:sp>
          <p:nvSpPr>
            <p:cNvPr id="188" name="Google Shape;188;p3"/>
            <p:cNvSpPr/>
            <p:nvPr/>
          </p:nvSpPr>
          <p:spPr>
            <a:xfrm>
              <a:off x="5201920" y="993469"/>
              <a:ext cx="1855611" cy="1462381"/>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txBox="1"/>
            <p:nvPr/>
          </p:nvSpPr>
          <p:spPr>
            <a:xfrm>
              <a:off x="5244752" y="1036301"/>
              <a:ext cx="1769947" cy="137671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Initial DOE and NYSERDA R&amp;D funds fully allocated</a:t>
              </a:r>
              <a:endParaRPr b="1"/>
            </a:p>
            <a:p>
              <a:pPr indent="0" lvl="0" marL="0" marR="0" rtl="0" algn="ctr">
                <a:lnSpc>
                  <a:spcPct val="90000"/>
                </a:lnSpc>
                <a:spcBef>
                  <a:spcPts val="490"/>
                </a:spcBef>
                <a:spcAft>
                  <a:spcPts val="0"/>
                </a:spcAft>
                <a:buClr>
                  <a:srgbClr val="000000"/>
                </a:buClr>
                <a:buSzPts val="1400"/>
                <a:buFont typeface="Arial"/>
                <a:buNone/>
              </a:pPr>
              <a:r>
                <a:rPr lang="en">
                  <a:solidFill>
                    <a:schemeClr val="lt1"/>
                  </a:solidFill>
                  <a:latin typeface="Roboto"/>
                  <a:ea typeface="Roboto"/>
                  <a:cs typeface="Roboto"/>
                  <a:sym typeface="Roboto"/>
                </a:rPr>
                <a:t>NOWRDC is pursuing opportunities to fund R&amp;D</a:t>
              </a:r>
              <a:endParaRPr/>
            </a:p>
          </p:txBody>
        </p:sp>
      </p:grpSp>
      <p:sp>
        <p:nvSpPr>
          <p:cNvPr id="190" name="Google Shape;190;p3"/>
          <p:cNvSpPr txBox="1"/>
          <p:nvPr/>
        </p:nvSpPr>
        <p:spPr>
          <a:xfrm>
            <a:off x="1466094" y="892197"/>
            <a:ext cx="880110" cy="308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2018</a:t>
            </a:r>
            <a:endParaRPr/>
          </a:p>
        </p:txBody>
      </p:sp>
      <p:sp>
        <p:nvSpPr>
          <p:cNvPr id="191" name="Google Shape;191;p3"/>
          <p:cNvSpPr txBox="1"/>
          <p:nvPr/>
        </p:nvSpPr>
        <p:spPr>
          <a:xfrm>
            <a:off x="3902113" y="879188"/>
            <a:ext cx="1277302"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2018 - 20</a:t>
            </a:r>
            <a:r>
              <a:rPr b="1" lang="en"/>
              <a:t>24</a:t>
            </a:r>
            <a:endParaRPr/>
          </a:p>
        </p:txBody>
      </p:sp>
      <p:sp>
        <p:nvSpPr>
          <p:cNvPr id="192" name="Google Shape;192;p3"/>
          <p:cNvSpPr txBox="1"/>
          <p:nvPr/>
        </p:nvSpPr>
        <p:spPr>
          <a:xfrm>
            <a:off x="6627691" y="879188"/>
            <a:ext cx="111442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Present</a:t>
            </a:r>
            <a:endParaRPr/>
          </a:p>
        </p:txBody>
      </p:sp>
      <p:sp>
        <p:nvSpPr>
          <p:cNvPr id="193" name="Google Shape;193;p3"/>
          <p:cNvSpPr txBox="1"/>
          <p:nvPr/>
        </p:nvSpPr>
        <p:spPr>
          <a:xfrm>
            <a:off x="700942" y="3056544"/>
            <a:ext cx="179178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600" u="none" cap="none" strike="noStrike">
                <a:solidFill>
                  <a:schemeClr val="accent2"/>
                </a:solidFill>
                <a:latin typeface="Roboto"/>
                <a:ea typeface="Roboto"/>
                <a:cs typeface="Roboto"/>
                <a:sym typeface="Roboto"/>
              </a:rPr>
              <a:t>Funding Result:</a:t>
            </a:r>
            <a:endParaRPr/>
          </a:p>
        </p:txBody>
      </p:sp>
      <p:pic>
        <p:nvPicPr>
          <p:cNvPr descr="Megaphone with solid fill" id="194" name="Google Shape;194;p3"/>
          <p:cNvPicPr preferRelativeResize="0"/>
          <p:nvPr/>
        </p:nvPicPr>
        <p:blipFill rotWithShape="1">
          <a:blip r:embed="rId3">
            <a:alphaModFix/>
          </a:blip>
          <a:srcRect b="0" l="0" r="0" t="0"/>
          <a:stretch/>
        </p:blipFill>
        <p:spPr>
          <a:xfrm>
            <a:off x="218226" y="3453787"/>
            <a:ext cx="737368" cy="737368"/>
          </a:xfrm>
          <a:prstGeom prst="rect">
            <a:avLst/>
          </a:prstGeom>
          <a:noFill/>
          <a:ln>
            <a:noFill/>
          </a:ln>
        </p:spPr>
      </p:pic>
      <p:sp>
        <p:nvSpPr>
          <p:cNvPr id="195" name="Google Shape;195;p3"/>
          <p:cNvSpPr txBox="1"/>
          <p:nvPr/>
        </p:nvSpPr>
        <p:spPr>
          <a:xfrm>
            <a:off x="889450" y="3420306"/>
            <a:ext cx="162364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600">
                <a:solidFill>
                  <a:schemeClr val="accent2"/>
                </a:solidFill>
                <a:latin typeface="Roboto"/>
                <a:ea typeface="Roboto"/>
                <a:cs typeface="Roboto"/>
                <a:sym typeface="Roboto"/>
              </a:rPr>
              <a:t>4</a:t>
            </a:r>
            <a:r>
              <a:rPr b="0" i="0" lang="en" sz="1600" u="none" cap="none" strike="noStrike">
                <a:solidFill>
                  <a:schemeClr val="accent2"/>
                </a:solidFill>
                <a:latin typeface="Roboto"/>
                <a:ea typeface="Roboto"/>
                <a:cs typeface="Roboto"/>
                <a:sym typeface="Roboto"/>
              </a:rPr>
              <a:t> competitive solicitations to date</a:t>
            </a:r>
            <a:endParaRPr b="0" i="0" sz="1400" u="none" cap="none" strike="noStrike">
              <a:solidFill>
                <a:srgbClr val="000000"/>
              </a:solidFill>
              <a:latin typeface="Arial"/>
              <a:ea typeface="Arial"/>
              <a:cs typeface="Arial"/>
              <a:sym typeface="Arial"/>
            </a:endParaRPr>
          </a:p>
        </p:txBody>
      </p:sp>
      <p:pic>
        <p:nvPicPr>
          <p:cNvPr descr="Diploma with solid fill" id="196" name="Google Shape;196;p3"/>
          <p:cNvPicPr preferRelativeResize="0"/>
          <p:nvPr/>
        </p:nvPicPr>
        <p:blipFill rotWithShape="1">
          <a:blip r:embed="rId4">
            <a:alphaModFix/>
          </a:blip>
          <a:srcRect b="0" l="0" r="0" t="0"/>
          <a:stretch/>
        </p:blipFill>
        <p:spPr>
          <a:xfrm>
            <a:off x="2385773" y="3417757"/>
            <a:ext cx="843992" cy="843992"/>
          </a:xfrm>
          <a:prstGeom prst="rect">
            <a:avLst/>
          </a:prstGeom>
          <a:noFill/>
          <a:ln>
            <a:noFill/>
          </a:ln>
        </p:spPr>
      </p:pic>
      <p:sp>
        <p:nvSpPr>
          <p:cNvPr id="197" name="Google Shape;197;p3"/>
          <p:cNvSpPr txBox="1"/>
          <p:nvPr/>
        </p:nvSpPr>
        <p:spPr>
          <a:xfrm>
            <a:off x="3211240" y="3524611"/>
            <a:ext cx="1473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chemeClr val="accent2"/>
                </a:solidFill>
                <a:latin typeface="Roboto"/>
                <a:ea typeface="Roboto"/>
                <a:cs typeface="Roboto"/>
                <a:sym typeface="Roboto"/>
              </a:rPr>
              <a:t>5</a:t>
            </a:r>
            <a:r>
              <a:rPr lang="en" sz="1600">
                <a:solidFill>
                  <a:schemeClr val="accent2"/>
                </a:solidFill>
                <a:latin typeface="Roboto"/>
                <a:ea typeface="Roboto"/>
                <a:cs typeface="Roboto"/>
                <a:sym typeface="Roboto"/>
              </a:rPr>
              <a:t>7</a:t>
            </a:r>
            <a:r>
              <a:rPr b="0" i="0" lang="en" sz="1600" u="none" cap="none" strike="noStrike">
                <a:solidFill>
                  <a:schemeClr val="accent2"/>
                </a:solidFill>
                <a:latin typeface="Roboto"/>
                <a:ea typeface="Roboto"/>
                <a:cs typeface="Roboto"/>
                <a:sym typeface="Roboto"/>
              </a:rPr>
              <a:t> project awards</a:t>
            </a:r>
            <a:endParaRPr b="0" i="0" sz="1400" u="none" cap="none" strike="noStrike">
              <a:solidFill>
                <a:srgbClr val="000000"/>
              </a:solidFill>
              <a:latin typeface="Arial"/>
              <a:ea typeface="Arial"/>
              <a:cs typeface="Arial"/>
              <a:sym typeface="Arial"/>
            </a:endParaRPr>
          </a:p>
        </p:txBody>
      </p:sp>
      <p:pic>
        <p:nvPicPr>
          <p:cNvPr descr="Money with solid fill" id="198" name="Google Shape;198;p3"/>
          <p:cNvPicPr preferRelativeResize="0"/>
          <p:nvPr/>
        </p:nvPicPr>
        <p:blipFill rotWithShape="1">
          <a:blip r:embed="rId5">
            <a:alphaModFix/>
          </a:blip>
          <a:srcRect b="0" l="0" r="0" t="0"/>
          <a:stretch/>
        </p:blipFill>
        <p:spPr>
          <a:xfrm>
            <a:off x="4285026" y="3395098"/>
            <a:ext cx="843992" cy="843992"/>
          </a:xfrm>
          <a:prstGeom prst="rect">
            <a:avLst/>
          </a:prstGeom>
          <a:noFill/>
          <a:ln>
            <a:noFill/>
          </a:ln>
        </p:spPr>
      </p:pic>
      <p:sp>
        <p:nvSpPr>
          <p:cNvPr id="199" name="Google Shape;199;p3"/>
          <p:cNvSpPr txBox="1"/>
          <p:nvPr/>
        </p:nvSpPr>
        <p:spPr>
          <a:xfrm>
            <a:off x="5083225" y="3420300"/>
            <a:ext cx="15057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600">
                <a:solidFill>
                  <a:schemeClr val="accent2"/>
                </a:solidFill>
                <a:latin typeface="Roboto"/>
                <a:ea typeface="Roboto"/>
                <a:cs typeface="Roboto"/>
                <a:sym typeface="Roboto"/>
              </a:rPr>
              <a:t>Over</a:t>
            </a:r>
            <a:r>
              <a:rPr b="0" i="0" lang="en" sz="1600" u="none" cap="none" strike="noStrike">
                <a:solidFill>
                  <a:schemeClr val="accent2"/>
                </a:solidFill>
                <a:latin typeface="Roboto"/>
                <a:ea typeface="Roboto"/>
                <a:cs typeface="Roboto"/>
                <a:sym typeface="Roboto"/>
              </a:rPr>
              <a:t> $</a:t>
            </a:r>
            <a:r>
              <a:rPr lang="en" sz="1600">
                <a:solidFill>
                  <a:schemeClr val="accent2"/>
                </a:solidFill>
                <a:latin typeface="Roboto"/>
                <a:ea typeface="Roboto"/>
                <a:cs typeface="Roboto"/>
                <a:sym typeface="Roboto"/>
              </a:rPr>
              <a:t>55</a:t>
            </a:r>
            <a:r>
              <a:rPr b="0" i="0" lang="en" sz="1600" u="none" cap="none" strike="noStrike">
                <a:solidFill>
                  <a:schemeClr val="accent2"/>
                </a:solidFill>
                <a:latin typeface="Roboto"/>
                <a:ea typeface="Roboto"/>
                <a:cs typeface="Roboto"/>
                <a:sym typeface="Roboto"/>
              </a:rPr>
              <a:t>M </a:t>
            </a:r>
            <a:endParaRPr b="0" i="0" sz="1600" u="none" cap="none" strike="noStrike">
              <a:solidFill>
                <a:schemeClr val="accent2"/>
              </a:solidFill>
              <a:latin typeface="Roboto"/>
              <a:ea typeface="Roboto"/>
              <a:cs typeface="Roboto"/>
              <a:sym typeface="Roboto"/>
            </a:endParaRPr>
          </a:p>
          <a:p>
            <a:pPr indent="0" lvl="0" marL="0" marR="0" rtl="0" algn="l">
              <a:lnSpc>
                <a:spcPct val="100000"/>
              </a:lnSpc>
              <a:spcBef>
                <a:spcPts val="0"/>
              </a:spcBef>
              <a:spcAft>
                <a:spcPts val="0"/>
              </a:spcAft>
              <a:buNone/>
            </a:pPr>
            <a:r>
              <a:rPr b="0" i="0" lang="en" sz="1600" u="none" cap="none" strike="noStrike">
                <a:solidFill>
                  <a:schemeClr val="accent2"/>
                </a:solidFill>
                <a:latin typeface="Roboto"/>
                <a:ea typeface="Roboto"/>
                <a:cs typeface="Roboto"/>
                <a:sym typeface="Roboto"/>
              </a:rPr>
              <a:t>in</a:t>
            </a:r>
            <a:r>
              <a:rPr lang="en" sz="1600">
                <a:solidFill>
                  <a:schemeClr val="accent2"/>
                </a:solidFill>
                <a:latin typeface="Roboto"/>
                <a:ea typeface="Roboto"/>
                <a:cs typeface="Roboto"/>
                <a:sym typeface="Roboto"/>
              </a:rPr>
              <a:t> </a:t>
            </a:r>
            <a:r>
              <a:rPr b="0" i="0" lang="en" sz="1600" u="none" cap="none" strike="noStrike">
                <a:solidFill>
                  <a:schemeClr val="accent2"/>
                </a:solidFill>
                <a:latin typeface="Roboto"/>
                <a:ea typeface="Roboto"/>
                <a:cs typeface="Roboto"/>
                <a:sym typeface="Roboto"/>
              </a:rPr>
              <a:t>R&amp;D </a:t>
            </a:r>
            <a:endParaRPr b="0" i="0" sz="1600" u="none" cap="none" strike="noStrike">
              <a:solidFill>
                <a:schemeClr val="accent2"/>
              </a:solidFill>
              <a:latin typeface="Roboto"/>
              <a:ea typeface="Roboto"/>
              <a:cs typeface="Roboto"/>
              <a:sym typeface="Roboto"/>
            </a:endParaRPr>
          </a:p>
          <a:p>
            <a:pPr indent="0" lvl="0" marL="0" marR="0" rtl="0" algn="l">
              <a:lnSpc>
                <a:spcPct val="100000"/>
              </a:lnSpc>
              <a:spcBef>
                <a:spcPts val="0"/>
              </a:spcBef>
              <a:spcAft>
                <a:spcPts val="0"/>
              </a:spcAft>
              <a:buNone/>
            </a:pPr>
            <a:r>
              <a:rPr b="0" i="0" lang="en" sz="1600" u="none" cap="none" strike="noStrike">
                <a:solidFill>
                  <a:schemeClr val="accent2"/>
                </a:solidFill>
                <a:latin typeface="Roboto"/>
                <a:ea typeface="Roboto"/>
                <a:cs typeface="Roboto"/>
                <a:sym typeface="Roboto"/>
              </a:rPr>
              <a:t>grant funding</a:t>
            </a:r>
            <a:endParaRPr b="0" i="0" sz="1400" u="none" cap="none" strike="noStrike">
              <a:solidFill>
                <a:srgbClr val="000000"/>
              </a:solidFill>
              <a:latin typeface="Arial"/>
              <a:ea typeface="Arial"/>
              <a:cs typeface="Arial"/>
              <a:sym typeface="Arial"/>
            </a:endParaRPr>
          </a:p>
        </p:txBody>
      </p:sp>
      <p:pic>
        <p:nvPicPr>
          <p:cNvPr descr="Bank check with solid fill" id="200" name="Google Shape;200;p3"/>
          <p:cNvPicPr preferRelativeResize="0"/>
          <p:nvPr/>
        </p:nvPicPr>
        <p:blipFill rotWithShape="1">
          <a:blip r:embed="rId6">
            <a:alphaModFix/>
          </a:blip>
          <a:srcRect b="0" l="0" r="0" t="0"/>
          <a:stretch/>
        </p:blipFill>
        <p:spPr>
          <a:xfrm>
            <a:off x="6492406" y="3382548"/>
            <a:ext cx="914400" cy="914400"/>
          </a:xfrm>
          <a:prstGeom prst="rect">
            <a:avLst/>
          </a:prstGeom>
          <a:noFill/>
          <a:ln>
            <a:noFill/>
          </a:ln>
        </p:spPr>
      </p:pic>
      <p:sp>
        <p:nvSpPr>
          <p:cNvPr id="201" name="Google Shape;201;p3"/>
          <p:cNvSpPr txBox="1"/>
          <p:nvPr/>
        </p:nvSpPr>
        <p:spPr>
          <a:xfrm>
            <a:off x="7364375" y="3424250"/>
            <a:ext cx="1740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600">
                <a:solidFill>
                  <a:schemeClr val="accent2"/>
                </a:solidFill>
                <a:latin typeface="Roboto"/>
                <a:ea typeface="Roboto"/>
                <a:cs typeface="Roboto"/>
                <a:sym typeface="Roboto"/>
              </a:rPr>
              <a:t>Over</a:t>
            </a:r>
            <a:r>
              <a:rPr b="0" i="0" lang="en" sz="1600" u="none" cap="none" strike="noStrike">
                <a:solidFill>
                  <a:schemeClr val="accent2"/>
                </a:solidFill>
                <a:latin typeface="Roboto"/>
                <a:ea typeface="Roboto"/>
                <a:cs typeface="Roboto"/>
                <a:sym typeface="Roboto"/>
              </a:rPr>
              <a:t> $</a:t>
            </a:r>
            <a:r>
              <a:rPr lang="en" sz="1600">
                <a:solidFill>
                  <a:schemeClr val="accent2"/>
                </a:solidFill>
                <a:latin typeface="Roboto"/>
                <a:ea typeface="Roboto"/>
                <a:cs typeface="Roboto"/>
                <a:sym typeface="Roboto"/>
              </a:rPr>
              <a:t>6</a:t>
            </a:r>
            <a:r>
              <a:rPr b="0" i="0" lang="en" sz="1600" u="none" cap="none" strike="noStrike">
                <a:solidFill>
                  <a:schemeClr val="accent2"/>
                </a:solidFill>
                <a:latin typeface="Roboto"/>
                <a:ea typeface="Roboto"/>
                <a:cs typeface="Roboto"/>
                <a:sym typeface="Roboto"/>
              </a:rPr>
              <a:t>M in </a:t>
            </a:r>
            <a:r>
              <a:rPr lang="en" sz="1600">
                <a:solidFill>
                  <a:schemeClr val="accent2"/>
                </a:solidFill>
                <a:latin typeface="Roboto"/>
                <a:ea typeface="Roboto"/>
                <a:cs typeface="Roboto"/>
                <a:sym typeface="Roboto"/>
              </a:rPr>
              <a:t>programmatic or leveraged funds</a:t>
            </a:r>
            <a:endParaRPr b="0" i="0" sz="1400" u="none" cap="none" strike="noStrike">
              <a:solidFill>
                <a:srgbClr val="000000"/>
              </a:solidFill>
              <a:latin typeface="Arial"/>
              <a:ea typeface="Arial"/>
              <a:cs typeface="Arial"/>
              <a:sym typeface="Arial"/>
            </a:endParaRPr>
          </a:p>
        </p:txBody>
      </p:sp>
      <p:sp>
        <p:nvSpPr>
          <p:cNvPr id="202" name="Google Shape;202;p3"/>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9"/>
          <p:cNvSpPr txBox="1"/>
          <p:nvPr/>
        </p:nvSpPr>
        <p:spPr>
          <a:xfrm>
            <a:off x="2334047" y="209759"/>
            <a:ext cx="447590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R&amp;D Projects Funded to Date</a:t>
            </a:r>
            <a:endParaRPr/>
          </a:p>
        </p:txBody>
      </p:sp>
      <p:sp>
        <p:nvSpPr>
          <p:cNvPr id="208" name="Google Shape;208;p19"/>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pic>
        <p:nvPicPr>
          <p:cNvPr id="209" name="Google Shape;209;p19"/>
          <p:cNvPicPr preferRelativeResize="0"/>
          <p:nvPr/>
        </p:nvPicPr>
        <p:blipFill rotWithShape="1">
          <a:blip r:embed="rId3">
            <a:alphaModFix/>
          </a:blip>
          <a:srcRect b="15112" l="0" r="0" t="9135"/>
          <a:stretch/>
        </p:blipFill>
        <p:spPr>
          <a:xfrm>
            <a:off x="688125" y="993326"/>
            <a:ext cx="7767752" cy="33099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Logo&#10;&#10;Description automatically generated" id="214" name="Google Shape;214;p20"/>
          <p:cNvPicPr preferRelativeResize="0"/>
          <p:nvPr/>
        </p:nvPicPr>
        <p:blipFill rotWithShape="1">
          <a:blip r:embed="rId3">
            <a:alphaModFix/>
          </a:blip>
          <a:srcRect b="0" l="0" r="0" t="0"/>
          <a:stretch/>
        </p:blipFill>
        <p:spPr>
          <a:xfrm>
            <a:off x="6233370" y="2158483"/>
            <a:ext cx="530906" cy="530906"/>
          </a:xfrm>
          <a:prstGeom prst="rect">
            <a:avLst/>
          </a:prstGeom>
          <a:noFill/>
          <a:ln>
            <a:noFill/>
          </a:ln>
        </p:spPr>
      </p:pic>
      <p:pic>
        <p:nvPicPr>
          <p:cNvPr descr="Logo, company name&#10;&#10;Description automatically generated" id="215" name="Google Shape;215;p20"/>
          <p:cNvPicPr preferRelativeResize="0"/>
          <p:nvPr/>
        </p:nvPicPr>
        <p:blipFill rotWithShape="1">
          <a:blip r:embed="rId4">
            <a:alphaModFix/>
          </a:blip>
          <a:srcRect b="0" l="0" r="0" t="0"/>
          <a:stretch/>
        </p:blipFill>
        <p:spPr>
          <a:xfrm>
            <a:off x="6319458" y="1575566"/>
            <a:ext cx="742329" cy="641704"/>
          </a:xfrm>
          <a:prstGeom prst="rect">
            <a:avLst/>
          </a:prstGeom>
          <a:noFill/>
          <a:ln>
            <a:noFill/>
          </a:ln>
        </p:spPr>
      </p:pic>
      <p:pic>
        <p:nvPicPr>
          <p:cNvPr id="216" name="Google Shape;216;p20"/>
          <p:cNvPicPr preferRelativeResize="0"/>
          <p:nvPr/>
        </p:nvPicPr>
        <p:blipFill rotWithShape="1">
          <a:blip r:embed="rId5">
            <a:alphaModFix/>
          </a:blip>
          <a:srcRect b="0" l="0" r="0" t="0"/>
          <a:stretch/>
        </p:blipFill>
        <p:spPr>
          <a:xfrm>
            <a:off x="3235159" y="1682357"/>
            <a:ext cx="1342316" cy="822993"/>
          </a:xfrm>
          <a:prstGeom prst="rect">
            <a:avLst/>
          </a:prstGeom>
          <a:noFill/>
          <a:ln>
            <a:noFill/>
          </a:ln>
        </p:spPr>
      </p:pic>
      <p:sp>
        <p:nvSpPr>
          <p:cNvPr id="217" name="Google Shape;217;p20"/>
          <p:cNvSpPr/>
          <p:nvPr/>
        </p:nvSpPr>
        <p:spPr>
          <a:xfrm>
            <a:off x="3366422" y="878708"/>
            <a:ext cx="2174407" cy="1718094"/>
          </a:xfrm>
          <a:prstGeom prst="roundRect">
            <a:avLst>
              <a:gd fmla="val 10000" name="adj"/>
            </a:avLst>
          </a:prstGeom>
          <a:noFill/>
          <a:ln cap="flat" cmpd="sng" w="25400">
            <a:solidFill>
              <a:srgbClr val="005A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txBox="1"/>
          <p:nvPr/>
        </p:nvSpPr>
        <p:spPr>
          <a:xfrm>
            <a:off x="2984866" y="209759"/>
            <a:ext cx="317426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400" u="none" cap="none" strike="noStrike">
                <a:solidFill>
                  <a:schemeClr val="accent2"/>
                </a:solidFill>
                <a:latin typeface="Arial"/>
                <a:ea typeface="Arial"/>
                <a:cs typeface="Arial"/>
                <a:sym typeface="Arial"/>
              </a:rPr>
              <a:t>Highlighted Projects</a:t>
            </a:r>
            <a:endParaRPr/>
          </a:p>
        </p:txBody>
      </p:sp>
      <p:pic>
        <p:nvPicPr>
          <p:cNvPr id="219" name="Google Shape;219;p20"/>
          <p:cNvPicPr preferRelativeResize="0"/>
          <p:nvPr/>
        </p:nvPicPr>
        <p:blipFill rotWithShape="1">
          <a:blip r:embed="rId6">
            <a:alphaModFix/>
          </a:blip>
          <a:srcRect b="0" l="0" r="0" t="0"/>
          <a:stretch/>
        </p:blipFill>
        <p:spPr>
          <a:xfrm>
            <a:off x="523199" y="1737755"/>
            <a:ext cx="1111314" cy="730653"/>
          </a:xfrm>
          <a:prstGeom prst="rect">
            <a:avLst/>
          </a:prstGeom>
          <a:noFill/>
          <a:ln>
            <a:noFill/>
          </a:ln>
        </p:spPr>
      </p:pic>
      <p:pic>
        <p:nvPicPr>
          <p:cNvPr descr="A picture containing text, clipart&#10;&#10;Description automatically generated" id="220" name="Google Shape;220;p20"/>
          <p:cNvPicPr preferRelativeResize="0"/>
          <p:nvPr/>
        </p:nvPicPr>
        <p:blipFill rotWithShape="1">
          <a:blip r:embed="rId7">
            <a:alphaModFix/>
          </a:blip>
          <a:srcRect b="0" l="0" r="0" t="0"/>
          <a:stretch/>
        </p:blipFill>
        <p:spPr>
          <a:xfrm>
            <a:off x="1712854" y="1999368"/>
            <a:ext cx="936171" cy="207426"/>
          </a:xfrm>
          <a:prstGeom prst="rect">
            <a:avLst/>
          </a:prstGeom>
          <a:noFill/>
          <a:ln>
            <a:noFill/>
          </a:ln>
        </p:spPr>
      </p:pic>
      <p:pic>
        <p:nvPicPr>
          <p:cNvPr descr="Logo, company name&#10;&#10;Description automatically generated" id="221" name="Google Shape;221;p20"/>
          <p:cNvPicPr preferRelativeResize="0"/>
          <p:nvPr/>
        </p:nvPicPr>
        <p:blipFill rotWithShape="1">
          <a:blip r:embed="rId8">
            <a:alphaModFix/>
          </a:blip>
          <a:srcRect b="0" l="0" r="0" t="0"/>
          <a:stretch/>
        </p:blipFill>
        <p:spPr>
          <a:xfrm>
            <a:off x="4453624" y="1615958"/>
            <a:ext cx="966572" cy="955792"/>
          </a:xfrm>
          <a:prstGeom prst="rect">
            <a:avLst/>
          </a:prstGeom>
          <a:noFill/>
          <a:ln>
            <a:noFill/>
          </a:ln>
        </p:spPr>
      </p:pic>
      <p:sp>
        <p:nvSpPr>
          <p:cNvPr id="222" name="Google Shape;222;p20"/>
          <p:cNvSpPr txBox="1"/>
          <p:nvPr/>
        </p:nvSpPr>
        <p:spPr>
          <a:xfrm>
            <a:off x="277608" y="2653005"/>
            <a:ext cx="2937485" cy="22775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5A9F"/>
                </a:solidFill>
                <a:latin typeface="Roboto"/>
                <a:ea typeface="Roboto"/>
                <a:cs typeface="Roboto"/>
                <a:sym typeface="Roboto"/>
              </a:rPr>
              <a:t>Project Timeline: </a:t>
            </a:r>
            <a:r>
              <a:rPr b="0" i="0" lang="en" sz="1200" u="none" cap="none" strike="noStrike">
                <a:solidFill>
                  <a:srgbClr val="005A9F"/>
                </a:solidFill>
                <a:latin typeface="Roboto"/>
                <a:ea typeface="Roboto"/>
                <a:cs typeface="Roboto"/>
                <a:sym typeface="Roboto"/>
              </a:rPr>
              <a:t>Q2 2021 – Q1 2023</a:t>
            </a:r>
            <a:endParaRPr b="1" i="0" sz="1200" u="none" cap="none" strike="noStrike">
              <a:solidFill>
                <a:srgbClr val="005A9F"/>
              </a:solidFill>
              <a:latin typeface="Roboto"/>
              <a:ea typeface="Roboto"/>
              <a:cs typeface="Roboto"/>
              <a:sym typeface="Roboto"/>
            </a:endParaRPr>
          </a:p>
          <a:p>
            <a:pPr indent="0" lvl="0" marL="0" marR="0" rtl="0" algn="l">
              <a:lnSpc>
                <a:spcPct val="100000"/>
              </a:lnSpc>
              <a:spcBef>
                <a:spcPts val="0"/>
              </a:spcBef>
              <a:spcAft>
                <a:spcPts val="0"/>
              </a:spcAft>
              <a:buNone/>
            </a:pPr>
            <a:r>
              <a:rPr b="1" i="0" lang="en" sz="1200" u="none" cap="none" strike="noStrike">
                <a:solidFill>
                  <a:srgbClr val="005A9F"/>
                </a:solidFill>
                <a:latin typeface="Roboto"/>
                <a:ea typeface="Roboto"/>
                <a:cs typeface="Roboto"/>
                <a:sym typeface="Roboto"/>
              </a:rPr>
              <a:t>Cost Sharing Entity: </a:t>
            </a:r>
            <a:r>
              <a:rPr b="0" i="0" lang="en" sz="1200" u="none" cap="none" strike="noStrike">
                <a:solidFill>
                  <a:srgbClr val="005A9F"/>
                </a:solidFill>
                <a:latin typeface="Roboto"/>
                <a:ea typeface="Roboto"/>
                <a:cs typeface="Roboto"/>
                <a:sym typeface="Roboto"/>
              </a:rPr>
              <a:t>Maryland</a:t>
            </a:r>
            <a:endParaRPr/>
          </a:p>
          <a:p>
            <a:pPr indent="0" lvl="0" marL="0" marR="0" rtl="0" algn="l">
              <a:lnSpc>
                <a:spcPct val="100000"/>
              </a:lnSpc>
              <a:spcBef>
                <a:spcPts val="0"/>
              </a:spcBef>
              <a:spcAft>
                <a:spcPts val="0"/>
              </a:spcAft>
              <a:buNone/>
            </a:pPr>
            <a:r>
              <a:rPr b="1" i="0" lang="en" sz="1200" u="none" cap="none" strike="noStrike">
                <a:solidFill>
                  <a:srgbClr val="005A9F"/>
                </a:solidFill>
                <a:latin typeface="Roboto"/>
                <a:ea typeface="Roboto"/>
                <a:cs typeface="Roboto"/>
                <a:sym typeface="Roboto"/>
              </a:rPr>
              <a:t>Key Outcomes: </a:t>
            </a:r>
            <a:r>
              <a:rPr b="0" i="0" lang="en" sz="1150" u="none" cap="none" strike="noStrike">
                <a:solidFill>
                  <a:srgbClr val="005A9F"/>
                </a:solidFill>
                <a:latin typeface="Roboto"/>
                <a:ea typeface="Roboto"/>
                <a:cs typeface="Roboto"/>
                <a:sym typeface="Roboto"/>
              </a:rPr>
              <a:t>The Roadmap supports a unified approach to building a domestic supply chain will be critical for establishing port, vessel, factory, and workforce resources that can be developed in a timely, just, and sustainable way, and identifies the challenges that will have to be overcome to achieve a domestic supply chain. </a:t>
            </a:r>
            <a:endParaRPr b="1" i="0" sz="1150" u="none" cap="none" strike="noStrike">
              <a:solidFill>
                <a:srgbClr val="005A9F"/>
              </a:solidFill>
              <a:latin typeface="Roboto"/>
              <a:ea typeface="Roboto"/>
              <a:cs typeface="Roboto"/>
              <a:sym typeface="Roboto"/>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 name="Google Shape;223;p20"/>
          <p:cNvSpPr txBox="1"/>
          <p:nvPr/>
        </p:nvSpPr>
        <p:spPr>
          <a:xfrm>
            <a:off x="589251" y="916867"/>
            <a:ext cx="2090526"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400" u="none" cap="none" strike="noStrike">
                <a:solidFill>
                  <a:srgbClr val="005A9F"/>
                </a:solidFill>
                <a:latin typeface="Roboto"/>
                <a:ea typeface="Roboto"/>
                <a:cs typeface="Roboto"/>
                <a:sym typeface="Roboto"/>
              </a:rPr>
              <a:t>30GW by 2030: Supply Chain Roadmap for OSW in the U.S.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Roboto"/>
              <a:ea typeface="Roboto"/>
              <a:cs typeface="Roboto"/>
              <a:sym typeface="Roboto"/>
            </a:endParaRPr>
          </a:p>
        </p:txBody>
      </p:sp>
      <p:sp>
        <p:nvSpPr>
          <p:cNvPr id="224" name="Google Shape;224;p20"/>
          <p:cNvSpPr txBox="1"/>
          <p:nvPr/>
        </p:nvSpPr>
        <p:spPr>
          <a:xfrm>
            <a:off x="3366422" y="900480"/>
            <a:ext cx="2174407"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100" u="none" cap="none" strike="noStrike">
                <a:solidFill>
                  <a:srgbClr val="005A9F"/>
                </a:solidFill>
                <a:latin typeface="Roboto"/>
                <a:ea typeface="Roboto"/>
                <a:cs typeface="Roboto"/>
                <a:sym typeface="Roboto"/>
              </a:rPr>
              <a:t>An OSW Development Strategy to Maximize Electrical System Benefits in Southern Oregon and Northern California</a:t>
            </a:r>
            <a:endParaRPr b="1" i="0" sz="1100" u="none" cap="none" strike="noStrike">
              <a:solidFill>
                <a:srgbClr val="005A9F"/>
              </a:solidFill>
              <a:latin typeface="Roboto"/>
              <a:ea typeface="Roboto"/>
              <a:cs typeface="Roboto"/>
              <a:sym typeface="Roboto"/>
            </a:endParaRPr>
          </a:p>
        </p:txBody>
      </p:sp>
      <p:sp>
        <p:nvSpPr>
          <p:cNvPr id="225" name="Google Shape;225;p20"/>
          <p:cNvSpPr txBox="1"/>
          <p:nvPr/>
        </p:nvSpPr>
        <p:spPr>
          <a:xfrm>
            <a:off x="3215093" y="2666152"/>
            <a:ext cx="2713810"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5A9F"/>
                </a:solidFill>
                <a:latin typeface="Roboto"/>
                <a:ea typeface="Roboto"/>
                <a:cs typeface="Roboto"/>
                <a:sym typeface="Roboto"/>
              </a:rPr>
              <a:t>Project Timeline</a:t>
            </a:r>
            <a:r>
              <a:rPr b="0" i="0" lang="en" sz="1200" u="none" cap="none" strike="noStrike">
                <a:solidFill>
                  <a:srgbClr val="005A9F"/>
                </a:solidFill>
                <a:latin typeface="Roboto"/>
                <a:ea typeface="Roboto"/>
                <a:cs typeface="Roboto"/>
                <a:sym typeface="Roboto"/>
              </a:rPr>
              <a:t>: Q4 2021 – Q3 2023</a:t>
            </a:r>
            <a:endParaRPr/>
          </a:p>
          <a:p>
            <a:pPr indent="0" lvl="0" marL="0" marR="0" rtl="0" algn="l">
              <a:lnSpc>
                <a:spcPct val="100000"/>
              </a:lnSpc>
              <a:spcBef>
                <a:spcPts val="0"/>
              </a:spcBef>
              <a:spcAft>
                <a:spcPts val="0"/>
              </a:spcAft>
              <a:buNone/>
            </a:pPr>
            <a:r>
              <a:rPr b="1" i="0" lang="en" sz="1200" u="none" cap="none" strike="noStrike">
                <a:solidFill>
                  <a:srgbClr val="005A9F"/>
                </a:solidFill>
                <a:latin typeface="Roboto"/>
                <a:ea typeface="Roboto"/>
                <a:cs typeface="Roboto"/>
                <a:sym typeface="Roboto"/>
              </a:rPr>
              <a:t>Cost Sharing Entity: </a:t>
            </a:r>
            <a:r>
              <a:rPr b="0" i="0" lang="en" sz="1200" u="none" cap="none" strike="noStrike">
                <a:solidFill>
                  <a:srgbClr val="005A9F"/>
                </a:solidFill>
                <a:latin typeface="Roboto"/>
                <a:ea typeface="Roboto"/>
                <a:cs typeface="Roboto"/>
                <a:sym typeface="Roboto"/>
              </a:rPr>
              <a:t>BOEM</a:t>
            </a:r>
            <a:endParaRPr/>
          </a:p>
          <a:p>
            <a:pPr indent="0" lvl="0" marL="0" marR="0" rtl="0" algn="l">
              <a:lnSpc>
                <a:spcPct val="100000"/>
              </a:lnSpc>
              <a:spcBef>
                <a:spcPts val="0"/>
              </a:spcBef>
              <a:spcAft>
                <a:spcPts val="0"/>
              </a:spcAft>
              <a:buNone/>
            </a:pPr>
            <a:r>
              <a:rPr b="1" i="0" lang="en" sz="1200" u="none" cap="none" strike="noStrike">
                <a:solidFill>
                  <a:srgbClr val="005A9F"/>
                </a:solidFill>
                <a:latin typeface="Roboto"/>
                <a:ea typeface="Roboto"/>
                <a:cs typeface="Roboto"/>
                <a:sym typeface="Roboto"/>
              </a:rPr>
              <a:t>Key outcome: </a:t>
            </a:r>
            <a:r>
              <a:rPr b="0" i="0" lang="en" sz="1200" u="none" cap="none" strike="noStrike">
                <a:solidFill>
                  <a:srgbClr val="005A9F"/>
                </a:solidFill>
                <a:latin typeface="Roboto"/>
                <a:ea typeface="Roboto"/>
                <a:cs typeface="Roboto"/>
                <a:sym typeface="Roboto"/>
              </a:rPr>
              <a:t>This project will evaluate and recommend optimized transmission scenarios to deliver offshore wind to west coast load centers</a:t>
            </a:r>
            <a:endParaRPr/>
          </a:p>
        </p:txBody>
      </p:sp>
      <p:sp>
        <p:nvSpPr>
          <p:cNvPr id="226" name="Google Shape;226;p20"/>
          <p:cNvSpPr/>
          <p:nvPr/>
        </p:nvSpPr>
        <p:spPr>
          <a:xfrm>
            <a:off x="517151" y="878708"/>
            <a:ext cx="2174407" cy="1718094"/>
          </a:xfrm>
          <a:prstGeom prst="roundRect">
            <a:avLst>
              <a:gd fmla="val 10000" name="adj"/>
            </a:avLst>
          </a:prstGeom>
          <a:noFill/>
          <a:ln cap="flat" cmpd="sng" w="25400">
            <a:solidFill>
              <a:srgbClr val="005A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p:nvPr/>
        </p:nvSpPr>
        <p:spPr>
          <a:xfrm>
            <a:off x="6215693" y="916867"/>
            <a:ext cx="2174407" cy="1718094"/>
          </a:xfrm>
          <a:prstGeom prst="roundRect">
            <a:avLst>
              <a:gd fmla="val 10000" name="adj"/>
            </a:avLst>
          </a:prstGeom>
          <a:noFill/>
          <a:ln cap="flat" cmpd="sng" w="25400">
            <a:solidFill>
              <a:srgbClr val="005A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txBox="1"/>
          <p:nvPr/>
        </p:nvSpPr>
        <p:spPr>
          <a:xfrm>
            <a:off x="6152578" y="2665263"/>
            <a:ext cx="2623500" cy="16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100" u="none" cap="none" strike="noStrike">
                <a:solidFill>
                  <a:srgbClr val="2F5496"/>
                </a:solidFill>
                <a:latin typeface="Roboto"/>
                <a:ea typeface="Roboto"/>
                <a:cs typeface="Roboto"/>
                <a:sym typeface="Roboto"/>
              </a:rPr>
              <a:t>Project Timeline: </a:t>
            </a:r>
            <a:r>
              <a:rPr b="0" i="0" lang="en" sz="1100" u="none" cap="none" strike="noStrike">
                <a:solidFill>
                  <a:srgbClr val="2F5496"/>
                </a:solidFill>
                <a:latin typeface="Roboto"/>
                <a:ea typeface="Roboto"/>
                <a:cs typeface="Roboto"/>
                <a:sym typeface="Roboto"/>
              </a:rPr>
              <a:t>Q3 2021 – Q3 2024</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None/>
            </a:pPr>
            <a:r>
              <a:rPr b="1" i="0" lang="en" sz="1100" u="none" cap="none" strike="noStrike">
                <a:solidFill>
                  <a:srgbClr val="2F5496"/>
                </a:solidFill>
                <a:latin typeface="Roboto"/>
                <a:ea typeface="Roboto"/>
                <a:cs typeface="Roboto"/>
                <a:sym typeface="Roboto"/>
              </a:rPr>
              <a:t>Cost Sharing entity: </a:t>
            </a:r>
            <a:r>
              <a:rPr b="0" i="0" lang="en" sz="1100" u="none" cap="none" strike="noStrike">
                <a:solidFill>
                  <a:srgbClr val="2F5496"/>
                </a:solidFill>
                <a:latin typeface="Roboto"/>
                <a:ea typeface="Roboto"/>
                <a:cs typeface="Roboto"/>
                <a:sym typeface="Roboto"/>
              </a:rPr>
              <a:t>Aker Solutions, Principle Power and Technology From Ideas</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None/>
            </a:pPr>
            <a:r>
              <a:rPr b="1" i="0" lang="en" sz="1100" u="none" cap="none" strike="noStrike">
                <a:solidFill>
                  <a:srgbClr val="2F5496"/>
                </a:solidFill>
                <a:latin typeface="Roboto"/>
                <a:ea typeface="Roboto"/>
                <a:cs typeface="Roboto"/>
                <a:sym typeface="Roboto"/>
              </a:rPr>
              <a:t>Key outcome:</a:t>
            </a:r>
            <a:r>
              <a:rPr b="0" i="0" lang="en" sz="1100" u="none" cap="none" strike="noStrike">
                <a:solidFill>
                  <a:srgbClr val="2F5496"/>
                </a:solidFill>
                <a:latin typeface="Roboto"/>
                <a:ea typeface="Roboto"/>
                <a:cs typeface="Roboto"/>
                <a:sym typeface="Roboto"/>
              </a:rPr>
              <a:t> This project will develop, test and demonstrate a polymer spring technology to improve mooring modeling capabilities for floating technologies.</a:t>
            </a:r>
            <a:endParaRPr b="0" i="0" sz="1100" u="none" cap="none" strike="noStrike">
              <a:solidFill>
                <a:srgbClr val="000000"/>
              </a:solidFill>
              <a:latin typeface="Roboto"/>
              <a:ea typeface="Roboto"/>
              <a:cs typeface="Roboto"/>
              <a:sym typeface="Roboto"/>
            </a:endParaRPr>
          </a:p>
        </p:txBody>
      </p:sp>
      <p:sp>
        <p:nvSpPr>
          <p:cNvPr id="229" name="Google Shape;229;p20"/>
          <p:cNvSpPr txBox="1"/>
          <p:nvPr/>
        </p:nvSpPr>
        <p:spPr>
          <a:xfrm>
            <a:off x="6228725" y="916867"/>
            <a:ext cx="21744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100" u="none" cap="none" strike="noStrike">
                <a:solidFill>
                  <a:srgbClr val="005A9F"/>
                </a:solidFill>
                <a:latin typeface="Roboto"/>
                <a:ea typeface="Roboto"/>
                <a:cs typeface="Roboto"/>
                <a:sym typeface="Roboto"/>
              </a:rPr>
              <a:t>Demonstration of Mooring Components for Floating Offshore Wind</a:t>
            </a:r>
            <a:endParaRPr b="1" i="0" sz="1100" u="none" cap="none" strike="noStrike">
              <a:solidFill>
                <a:srgbClr val="005A9F"/>
              </a:solidFill>
              <a:latin typeface="Roboto"/>
              <a:ea typeface="Roboto"/>
              <a:cs typeface="Roboto"/>
              <a:sym typeface="Roboto"/>
            </a:endParaRPr>
          </a:p>
        </p:txBody>
      </p:sp>
      <p:pic>
        <p:nvPicPr>
          <p:cNvPr descr="A picture containing text, clipart&#10;&#10;Description automatically generated" id="230" name="Google Shape;230;p20"/>
          <p:cNvPicPr preferRelativeResize="0"/>
          <p:nvPr/>
        </p:nvPicPr>
        <p:blipFill rotWithShape="1">
          <a:blip r:embed="rId9">
            <a:alphaModFix/>
          </a:blip>
          <a:srcRect b="0" l="0" r="0" t="0"/>
          <a:stretch/>
        </p:blipFill>
        <p:spPr>
          <a:xfrm>
            <a:off x="6878433" y="2247572"/>
            <a:ext cx="684520" cy="358808"/>
          </a:xfrm>
          <a:prstGeom prst="rect">
            <a:avLst/>
          </a:prstGeom>
          <a:noFill/>
          <a:ln>
            <a:noFill/>
          </a:ln>
        </p:spPr>
      </p:pic>
      <p:pic>
        <p:nvPicPr>
          <p:cNvPr descr="Logo&#10;&#10;Description automatically generated" id="231" name="Google Shape;231;p20"/>
          <p:cNvPicPr preferRelativeResize="0"/>
          <p:nvPr/>
        </p:nvPicPr>
        <p:blipFill rotWithShape="1">
          <a:blip r:embed="rId10">
            <a:alphaModFix/>
          </a:blip>
          <a:srcRect b="0" l="0" r="0" t="0"/>
          <a:stretch/>
        </p:blipFill>
        <p:spPr>
          <a:xfrm>
            <a:off x="7689255" y="1883379"/>
            <a:ext cx="649800" cy="649800"/>
          </a:xfrm>
          <a:prstGeom prst="rect">
            <a:avLst/>
          </a:prstGeom>
          <a:noFill/>
          <a:ln>
            <a:noFill/>
          </a:ln>
        </p:spPr>
      </p:pic>
      <p:pic>
        <p:nvPicPr>
          <p:cNvPr descr="Logo&#10;&#10;Description automatically generated with low confidence" id="232" name="Google Shape;232;p20"/>
          <p:cNvPicPr preferRelativeResize="0"/>
          <p:nvPr/>
        </p:nvPicPr>
        <p:blipFill rotWithShape="1">
          <a:blip r:embed="rId11">
            <a:alphaModFix/>
          </a:blip>
          <a:srcRect b="0" l="0" r="0" t="0"/>
          <a:stretch/>
        </p:blipFill>
        <p:spPr>
          <a:xfrm>
            <a:off x="7113635" y="1821589"/>
            <a:ext cx="517422" cy="272264"/>
          </a:xfrm>
          <a:prstGeom prst="rect">
            <a:avLst/>
          </a:prstGeom>
          <a:noFill/>
          <a:ln>
            <a:noFill/>
          </a:ln>
        </p:spPr>
      </p:pic>
      <p:sp>
        <p:nvSpPr>
          <p:cNvPr id="233" name="Google Shape;233;p20"/>
          <p:cNvSpPr txBox="1"/>
          <p:nvPr>
            <p:ph idx="12" type="sldNum"/>
          </p:nvPr>
        </p:nvSpPr>
        <p:spPr>
          <a:xfrm>
            <a:off x="8120063" y="4835129"/>
            <a:ext cx="984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1"/>
          <p:cNvSpPr/>
          <p:nvPr/>
        </p:nvSpPr>
        <p:spPr>
          <a:xfrm>
            <a:off x="137620" y="679269"/>
            <a:ext cx="8562300" cy="15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21"/>
          <p:cNvSpPr txBox="1"/>
          <p:nvPr>
            <p:ph type="title"/>
          </p:nvPr>
        </p:nvSpPr>
        <p:spPr>
          <a:xfrm>
            <a:off x="-1" y="195295"/>
            <a:ext cx="5072744" cy="437700"/>
          </a:xfrm>
          <a:prstGeom prst="rect">
            <a:avLst/>
          </a:prstGeom>
          <a:solidFill>
            <a:srgbClr val="0079C1"/>
          </a:solid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SzPct val="64814"/>
              <a:buNone/>
            </a:pPr>
            <a:r>
              <a:rPr b="1" lang="en" sz="2400">
                <a:latin typeface="Arial"/>
                <a:ea typeface="Arial"/>
                <a:cs typeface="Arial"/>
                <a:sym typeface="Arial"/>
              </a:rPr>
              <a:t>Project Map &amp; Awardee Distribution</a:t>
            </a:r>
            <a:endParaRPr b="1">
              <a:latin typeface="Arial"/>
              <a:ea typeface="Arial"/>
              <a:cs typeface="Arial"/>
              <a:sym typeface="Arial"/>
            </a:endParaRPr>
          </a:p>
        </p:txBody>
      </p:sp>
      <p:sp>
        <p:nvSpPr>
          <p:cNvPr id="241" name="Google Shape;241;p21"/>
          <p:cNvSpPr txBox="1"/>
          <p:nvPr/>
        </p:nvSpPr>
        <p:spPr>
          <a:xfrm>
            <a:off x="121757" y="676663"/>
            <a:ext cx="383566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chemeClr val="accent2"/>
                </a:solidFill>
                <a:latin typeface="Arial"/>
                <a:ea typeface="Arial"/>
                <a:cs typeface="Arial"/>
                <a:sym typeface="Arial"/>
              </a:rPr>
              <a:t>*Includes prime awardees and subcontractors</a:t>
            </a:r>
            <a:endParaRPr/>
          </a:p>
        </p:txBody>
      </p:sp>
      <p:pic>
        <p:nvPicPr>
          <p:cNvPr id="242" name="Google Shape;242;p21"/>
          <p:cNvPicPr preferRelativeResize="0"/>
          <p:nvPr/>
        </p:nvPicPr>
        <p:blipFill rotWithShape="1">
          <a:blip r:embed="rId3">
            <a:alphaModFix/>
          </a:blip>
          <a:srcRect b="0" l="0" r="0" t="0"/>
          <a:stretch/>
        </p:blipFill>
        <p:spPr>
          <a:xfrm>
            <a:off x="0" y="1148195"/>
            <a:ext cx="5442041" cy="3179618"/>
          </a:xfrm>
          <a:prstGeom prst="rect">
            <a:avLst/>
          </a:prstGeom>
          <a:noFill/>
          <a:ln>
            <a:noFill/>
          </a:ln>
        </p:spPr>
      </p:pic>
      <p:sp>
        <p:nvSpPr>
          <p:cNvPr id="243" name="Google Shape;243;p21"/>
          <p:cNvSpPr txBox="1"/>
          <p:nvPr/>
        </p:nvSpPr>
        <p:spPr>
          <a:xfrm>
            <a:off x="5205845" y="4057412"/>
            <a:ext cx="4071862" cy="5770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50" u="none" cap="none" strike="noStrike">
                <a:solidFill>
                  <a:schemeClr val="dk1"/>
                </a:solidFill>
                <a:latin typeface="Arial"/>
                <a:ea typeface="Arial"/>
                <a:cs typeface="Arial"/>
                <a:sym typeface="Arial"/>
              </a:rPr>
              <a:t>*National Lab awardees include National Renewable Energy Laboratory, Sandia National Laboratory, and Pacific Northwest National Laboratory</a:t>
            </a:r>
            <a:endParaRPr/>
          </a:p>
        </p:txBody>
      </p:sp>
      <p:pic>
        <p:nvPicPr>
          <p:cNvPr id="244" name="Google Shape;244;p21"/>
          <p:cNvPicPr preferRelativeResize="0"/>
          <p:nvPr/>
        </p:nvPicPr>
        <p:blipFill rotWithShape="1">
          <a:blip r:embed="rId4">
            <a:alphaModFix/>
          </a:blip>
          <a:srcRect b="0" l="0" r="0" t="0"/>
          <a:stretch/>
        </p:blipFill>
        <p:spPr>
          <a:xfrm>
            <a:off x="5346410" y="755019"/>
            <a:ext cx="3724329" cy="32402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Retrospect">
  <a:themeElements>
    <a:clrScheme name="Custom 2">
      <a:dk1>
        <a:srgbClr val="000000"/>
      </a:dk1>
      <a:lt1>
        <a:srgbClr val="FFFFFF"/>
      </a:lt1>
      <a:dk2>
        <a:srgbClr val="344068"/>
      </a:dk2>
      <a:lt2>
        <a:srgbClr val="D9E0E6"/>
      </a:lt2>
      <a:accent1>
        <a:srgbClr val="124163"/>
      </a:accent1>
      <a:accent2>
        <a:srgbClr val="1C6294"/>
      </a:accent2>
      <a:accent3>
        <a:srgbClr val="75B5E4"/>
      </a:accent3>
      <a:accent4>
        <a:srgbClr val="A3CEED"/>
      </a:accent4>
      <a:accent5>
        <a:srgbClr val="D2F4F6"/>
      </a:accent5>
      <a:accent6>
        <a:srgbClr val="D2F4F6"/>
      </a:accent6>
      <a:hlink>
        <a:srgbClr val="1D9399"/>
      </a:hlink>
      <a:folHlink>
        <a:srgbClr val="528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Gena Cadieux</dc:creator>
</cp:coreProperties>
</file>