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5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39CA71-A504-0C3F-AB95-B2E808CDBD27}" name="Kori Groenveld" initials="KG" userId="LUc+9WaQxb6NSTbhwA6mBzeY7wguNWmmq05vmNQwd64=" providerId="None"/>
  <p188:author id="{5F940EF6-7F09-149B-D06D-31CECA089E73}" name="daphne molin" initials="dm" userId="okBHCXy/XYs6vnugjd3i4VktyZk8BWB5HoIfKQ2sCtE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2F"/>
    <a:srgbClr val="FFCC00"/>
    <a:srgbClr val="FFFF66"/>
    <a:srgbClr val="117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F86A27-3082-4BAF-9FD8-A0D57B97DF4A}" v="2" dt="2024-07-22T12:16:27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0" autoAdjust="0"/>
    <p:restoredTop sz="99417" autoAdjust="0"/>
  </p:normalViewPr>
  <p:slideViewPr>
    <p:cSldViewPr>
      <p:cViewPr varScale="1">
        <p:scale>
          <a:sx n="116" d="100"/>
          <a:sy n="116" d="100"/>
        </p:scale>
        <p:origin x="19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phne molin" userId="okBHCXy/XYs6vnugjd3i4VktyZk8BWB5HoIfKQ2sCtE=" providerId="None" clId="Web-{E210BA2D-2293-4B4F-AF93-BA454F7729D5}"/>
    <pc:docChg chg="mod modSld">
      <pc:chgData name="daphne molin" userId="okBHCXy/XYs6vnugjd3i4VktyZk8BWB5HoIfKQ2sCtE=" providerId="None" clId="Web-{E210BA2D-2293-4B4F-AF93-BA454F7729D5}" dt="2024-06-27T19:06:55.624" v="5"/>
      <pc:docMkLst>
        <pc:docMk/>
      </pc:docMkLst>
      <pc:sldChg chg="modSp addCm">
        <pc:chgData name="daphne molin" userId="okBHCXy/XYs6vnugjd3i4VktyZk8BWB5HoIfKQ2sCtE=" providerId="None" clId="Web-{E210BA2D-2293-4B4F-AF93-BA454F7729D5}" dt="2024-06-27T19:06:55.624" v="5"/>
        <pc:sldMkLst>
          <pc:docMk/>
          <pc:sldMk cId="0" sldId="265"/>
        </pc:sldMkLst>
        <pc:spChg chg="mod">
          <ac:chgData name="daphne molin" userId="okBHCXy/XYs6vnugjd3i4VktyZk8BWB5HoIfKQ2sCtE=" providerId="None" clId="Web-{E210BA2D-2293-4B4F-AF93-BA454F7729D5}" dt="2024-06-27T19:03:30.812" v="2" actId="1076"/>
          <ac:spMkLst>
            <pc:docMk/>
            <pc:sldMk cId="0" sldId="265"/>
            <ac:spMk id="30" creationId="{00000000-0000-0000-0000-000000000000}"/>
          </ac:spMkLst>
        </pc:spChg>
        <pc:spChg chg="mod">
          <ac:chgData name="daphne molin" userId="okBHCXy/XYs6vnugjd3i4VktyZk8BWB5HoIfKQ2sCtE=" providerId="None" clId="Web-{E210BA2D-2293-4B4F-AF93-BA454F7729D5}" dt="2024-06-27T18:59:08.886" v="1" actId="20577"/>
          <ac:spMkLst>
            <pc:docMk/>
            <pc:sldMk cId="0" sldId="265"/>
            <ac:spMk id="3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aphne molin" userId="okBHCXy/XYs6vnugjd3i4VktyZk8BWB5HoIfKQ2sCtE=" providerId="None" clId="Web-{E210BA2D-2293-4B4F-AF93-BA454F7729D5}" dt="2024-06-27T19:06:55.624" v="5"/>
              <pc2:cmMkLst xmlns:pc2="http://schemas.microsoft.com/office/powerpoint/2019/9/main/command">
                <pc:docMk/>
                <pc:sldMk cId="0" sldId="265"/>
                <pc2:cmMk id="{1E17F644-C1D5-4D7B-B17E-8EA6C339545F}"/>
              </pc2:cmMkLst>
            </pc226:cmChg>
            <pc226:cmChg xmlns:pc226="http://schemas.microsoft.com/office/powerpoint/2022/06/main/command" chg="add">
              <pc226:chgData name="daphne molin" userId="okBHCXy/XYs6vnugjd3i4VktyZk8BWB5HoIfKQ2sCtE=" providerId="None" clId="Web-{E210BA2D-2293-4B4F-AF93-BA454F7729D5}" dt="2024-06-27T19:04:08.377" v="4"/>
              <pc2:cmMkLst xmlns:pc2="http://schemas.microsoft.com/office/powerpoint/2019/9/main/command">
                <pc:docMk/>
                <pc:sldMk cId="0" sldId="265"/>
                <pc2:cmMk id="{3242E45E-91C2-463B-A2BB-2648A0E8E14C}"/>
              </pc2:cmMkLst>
            </pc226:cmChg>
          </p:ext>
        </pc:extLst>
      </pc:sldChg>
    </pc:docChg>
  </pc:docChgLst>
  <pc:docChgLst>
    <pc:chgData name="Kori Groenveld" userId="LUc+9WaQxb6NSTbhwA6mBzeY7wguNWmmq05vmNQwd64=" providerId="None" clId="Web-{44F86A27-3082-4BAF-9FD8-A0D57B97DF4A}"/>
    <pc:docChg chg="">
      <pc:chgData name="Kori Groenveld" userId="LUc+9WaQxb6NSTbhwA6mBzeY7wguNWmmq05vmNQwd64=" providerId="None" clId="Web-{44F86A27-3082-4BAF-9FD8-A0D57B97DF4A}" dt="2024-07-22T12:16:27.273" v="1"/>
      <pc:docMkLst>
        <pc:docMk/>
      </pc:docMkLst>
      <pc:sldChg chg="delCm">
        <pc:chgData name="Kori Groenveld" userId="LUc+9WaQxb6NSTbhwA6mBzeY7wguNWmmq05vmNQwd64=" providerId="None" clId="Web-{44F86A27-3082-4BAF-9FD8-A0D57B97DF4A}" dt="2024-07-22T12:16:27.273" v="1"/>
        <pc:sldMkLst>
          <pc:docMk/>
          <pc:sldMk cId="0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Kori Groenveld" userId="LUc+9WaQxb6NSTbhwA6mBzeY7wguNWmmq05vmNQwd64=" providerId="None" clId="Web-{44F86A27-3082-4BAF-9FD8-A0D57B97DF4A}" dt="2024-07-22T12:16:25.116" v="0"/>
              <pc2:cmMkLst xmlns:pc2="http://schemas.microsoft.com/office/powerpoint/2019/9/main/command">
                <pc:docMk/>
                <pc:sldMk cId="0" sldId="265"/>
                <pc2:cmMk id="{1E17F644-C1D5-4D7B-B17E-8EA6C339545F}"/>
              </pc2:cmMkLst>
            </pc226:cmChg>
            <pc226:cmChg xmlns:pc226="http://schemas.microsoft.com/office/powerpoint/2022/06/main/command" chg="del">
              <pc226:chgData name="Kori Groenveld" userId="LUc+9WaQxb6NSTbhwA6mBzeY7wguNWmmq05vmNQwd64=" providerId="None" clId="Web-{44F86A27-3082-4BAF-9FD8-A0D57B97DF4A}" dt="2024-07-22T12:16:27.273" v="1"/>
              <pc2:cmMkLst xmlns:pc2="http://schemas.microsoft.com/office/powerpoint/2019/9/main/command">
                <pc:docMk/>
                <pc:sldMk cId="0" sldId="265"/>
                <pc2:cmMk id="{3242E45E-91C2-463B-A2BB-2648A0E8E14C}"/>
              </pc2:cmMkLst>
            </pc226:cmChg>
          </p:ext>
        </pc:extLst>
      </pc:sldChg>
    </pc:docChg>
  </pc:docChgLst>
  <pc:docChgLst>
    <pc:chgData name="Kori Groenveld" userId="LUc+9WaQxb6NSTbhwA6mBzeY7wguNWmmq05vmNQwd64=" providerId="None" clId="Web-{CFC7FE45-6E2E-465C-B2ED-C9C54F8F06EE}"/>
    <pc:docChg chg="mod modSld">
      <pc:chgData name="Kori Groenveld" userId="LUc+9WaQxb6NSTbhwA6mBzeY7wguNWmmq05vmNQwd64=" providerId="None" clId="Web-{CFC7FE45-6E2E-465C-B2ED-C9C54F8F06EE}" dt="2024-07-08T12:56:23.323" v="17"/>
      <pc:docMkLst>
        <pc:docMk/>
      </pc:docMkLst>
      <pc:sldChg chg="modSp modCm">
        <pc:chgData name="Kori Groenveld" userId="LUc+9WaQxb6NSTbhwA6mBzeY7wguNWmmq05vmNQwd64=" providerId="None" clId="Web-{CFC7FE45-6E2E-465C-B2ED-C9C54F8F06EE}" dt="2024-07-08T12:56:23.323" v="17"/>
        <pc:sldMkLst>
          <pc:docMk/>
          <pc:sldMk cId="0" sldId="265"/>
        </pc:sldMkLst>
        <pc:spChg chg="mod">
          <ac:chgData name="Kori Groenveld" userId="LUc+9WaQxb6NSTbhwA6mBzeY7wguNWmmq05vmNQwd64=" providerId="None" clId="Web-{CFC7FE45-6E2E-465C-B2ED-C9C54F8F06EE}" dt="2024-07-08T12:56:05.260" v="16" actId="1076"/>
          <ac:spMkLst>
            <pc:docMk/>
            <pc:sldMk cId="0" sldId="265"/>
            <ac:spMk id="30" creationId="{00000000-0000-0000-0000-000000000000}"/>
          </ac:spMkLst>
        </pc:spChg>
        <pc:graphicFrameChg chg="mod modGraphic">
          <ac:chgData name="Kori Groenveld" userId="LUc+9WaQxb6NSTbhwA6mBzeY7wguNWmmq05vmNQwd64=" providerId="None" clId="Web-{CFC7FE45-6E2E-465C-B2ED-C9C54F8F06EE}" dt="2024-07-08T12:55:58.197" v="14"/>
          <ac:graphicFrameMkLst>
            <pc:docMk/>
            <pc:sldMk cId="0" sldId="265"/>
            <ac:graphicFrameMk id="14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Kori Groenveld" userId="LUc+9WaQxb6NSTbhwA6mBzeY7wguNWmmq05vmNQwd64=" providerId="None" clId="Web-{CFC7FE45-6E2E-465C-B2ED-C9C54F8F06EE}" dt="2024-07-08T12:55:06.930" v="1"/>
              <pc2:cmMkLst xmlns:pc2="http://schemas.microsoft.com/office/powerpoint/2019/9/main/command">
                <pc:docMk/>
                <pc:sldMk cId="0" sldId="265"/>
                <pc2:cmMk id="{1E17F644-C1D5-4D7B-B17E-8EA6C339545F}"/>
              </pc2:cmMkLst>
              <pc226:cmRplyChg chg="add">
                <pc226:chgData name="Kori Groenveld" userId="LUc+9WaQxb6NSTbhwA6mBzeY7wguNWmmq05vmNQwd64=" providerId="None" clId="Web-{CFC7FE45-6E2E-465C-B2ED-C9C54F8F06EE}" dt="2024-07-08T12:55:06.930" v="1"/>
                <pc2:cmRplyMkLst xmlns:pc2="http://schemas.microsoft.com/office/powerpoint/2019/9/main/command">
                  <pc:docMk/>
                  <pc:sldMk cId="0" sldId="265"/>
                  <pc2:cmMk id="{1E17F644-C1D5-4D7B-B17E-8EA6C339545F}"/>
                  <pc2:cmRplyMk id="{CE7824F8-BD94-4727-9E7B-65C65682FB84}"/>
                </pc2:cmRplyMkLst>
              </pc226:cmRplyChg>
            </pc226:cmChg>
            <pc226:cmChg xmlns:pc226="http://schemas.microsoft.com/office/powerpoint/2022/06/main/command" chg="mod">
              <pc226:chgData name="Kori Groenveld" userId="LUc+9WaQxb6NSTbhwA6mBzeY7wguNWmmq05vmNQwd64=" providerId="None" clId="Web-{CFC7FE45-6E2E-465C-B2ED-C9C54F8F06EE}" dt="2024-07-08T12:56:23.323" v="17"/>
              <pc2:cmMkLst xmlns:pc2="http://schemas.microsoft.com/office/powerpoint/2019/9/main/command">
                <pc:docMk/>
                <pc:sldMk cId="0" sldId="265"/>
                <pc2:cmMk id="{3242E45E-91C2-463B-A2BB-2648A0E8E14C}"/>
              </pc2:cmMkLst>
              <pc226:cmRplyChg chg="add">
                <pc226:chgData name="Kori Groenveld" userId="LUc+9WaQxb6NSTbhwA6mBzeY7wguNWmmq05vmNQwd64=" providerId="None" clId="Web-{CFC7FE45-6E2E-465C-B2ED-C9C54F8F06EE}" dt="2024-07-08T12:56:23.323" v="17"/>
                <pc2:cmRplyMkLst xmlns:pc2="http://schemas.microsoft.com/office/powerpoint/2019/9/main/command">
                  <pc:docMk/>
                  <pc:sldMk cId="0" sldId="265"/>
                  <pc2:cmMk id="{3242E45E-91C2-463B-A2BB-2648A0E8E14C}"/>
                  <pc2:cmRplyMk id="{F68142E9-74F1-44DD-98C5-E8641BAB2C0B}"/>
                </pc2:cmRplyMkLst>
              </pc226:cmRplyChg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22/07/2024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1800" b="1" spc="-100" dirty="0">
                <a:latin typeface="Arial Narrow" pitchFamily="34" charset="0"/>
                <a:cs typeface="Arial" pitchFamily="34" charset="0"/>
              </a:rPr>
              <a:t>BUSINESS MODEL CANVAS </a:t>
            </a:r>
            <a:r>
              <a:rPr lang="en-US" sz="1800" spc="-100" dirty="0">
                <a:latin typeface="Arial Narrow" pitchFamily="34" charset="0"/>
                <a:cs typeface="Arial" pitchFamily="34" charset="0"/>
              </a:rPr>
              <a:t>– </a:t>
            </a:r>
            <a:r>
              <a:rPr lang="en-US" sz="1800" i="1" spc="-100" dirty="0">
                <a:latin typeface="Arial Narrow" pitchFamily="34" charset="0"/>
                <a:cs typeface="Arial" pitchFamily="34" charset="0"/>
              </a:rPr>
              <a:t>COMPANY/PROJECT NAME                                   Attachment B2</a:t>
            </a:r>
            <a:endParaRPr lang="en-AU" sz="1800" i="1" dirty="0">
              <a:latin typeface="Arial Narrow" pitchFamily="34" charset="0"/>
              <a:cs typeface="Arial" pitchFamily="34" charset="0"/>
            </a:endParaRPr>
          </a:p>
        </p:txBody>
      </p:sp>
      <p:graphicFrame>
        <p:nvGraphicFramePr>
          <p:cNvPr id="1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052767"/>
              </p:ext>
            </p:extLst>
          </p:nvPr>
        </p:nvGraphicFramePr>
        <p:xfrm>
          <a:off x="152400" y="457200"/>
          <a:ext cx="8839200" cy="63967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  <a:cs typeface="Times New Roman" pitchFamily="18" charset="0"/>
                        </a:rPr>
                        <a:t>PROBLEM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  <a:cs typeface="Arial" pitchFamily="34" charset="0"/>
                        </a:rPr>
                        <a:t>List your top 1-3 problems.</a:t>
                      </a:r>
                      <a:endParaRPr lang="en-AU" sz="1100" b="0" spc="-10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500" b="1" spc="-100" dirty="0">
                          <a:latin typeface="Arial Narrow" pitchFamily="34" charset="0"/>
                        </a:rPr>
                        <a:t>SOLUTION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Outline a possible solution for each problem.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500" b="1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UNIQUE VALUE PROPOSITION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Describe why you are different and worth paying attention to in a single, clear, compelling statement.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300" b="1" i="0" u="none" strike="noStrike" kern="1200" cap="none" spc="-10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HIGH-LEVEL CONCEPT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 Narrow"/>
                          <a:ea typeface="+mn-ea"/>
                          <a:cs typeface="+mn-cs"/>
                        </a:rPr>
                        <a:t>List your X for Y analogy (e.g. YouTube = Flickr for videos).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KEY PARTNERS &amp; SPONSORS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key program partners and  sponsors.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CUSTOMER SEGMENTS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your customers and users.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dirty="0">
                          <a:latin typeface="Arial Narrow" pitchFamily="34" charset="0"/>
                        </a:rPr>
                        <a:t>KEY</a:t>
                      </a:r>
                      <a:r>
                        <a:rPr lang="en-AU" sz="1500" b="1" spc="-100" baseline="0" dirty="0">
                          <a:latin typeface="Arial Narrow" pitchFamily="34" charset="0"/>
                        </a:rPr>
                        <a:t> SUCCESS METRICS</a:t>
                      </a:r>
                    </a:p>
                    <a:p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the key numbers that tell you how your program is doing.</a:t>
                      </a:r>
                      <a:endParaRPr lang="en-AU" sz="1100" b="0" i="1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CHANNELS FOR CUSTOMERS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path to customers (inbound or outbound).</a:t>
                      </a:r>
                      <a:endParaRPr lang="en-AU" sz="11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500" b="1" spc="-100" baseline="0" dirty="0">
                          <a:latin typeface="Arial Narrow" pitchFamily="34" charset="0"/>
                        </a:rPr>
                        <a:t>COST STRUCTURE</a:t>
                      </a:r>
                    </a:p>
                    <a:p>
                      <a:r>
                        <a:rPr lang="en-AU" sz="1100" b="0" i="1" baseline="0" dirty="0">
                          <a:latin typeface="Arial Narrow" pitchFamily="34" charset="0"/>
                        </a:rPr>
                        <a:t>List your fixed and variable costs.</a:t>
                      </a:r>
                      <a:endParaRPr lang="en-AU" sz="1200" b="0" baseline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500" b="1" spc="-100" baseline="0" dirty="0">
                          <a:latin typeface="Arial Narrow" pitchFamily="34" charset="0"/>
                        </a:rPr>
                        <a:t>FUNDING STREAMS      </a:t>
                      </a:r>
                      <a:r>
                        <a:rPr lang="en-AU" sz="1100" b="0" i="1" spc="0" baseline="0" dirty="0">
                          <a:latin typeface="Arial Narrow" pitchFamily="34" charset="0"/>
                        </a:rPr>
                        <a:t>List your sources of funding.</a:t>
                      </a:r>
                    </a:p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AU" sz="1300" b="1" i="0" spc="-100" baseline="0" dirty="0">
                          <a:latin typeface="Arial Narrow"/>
                        </a:rPr>
                        <a:t>CURRENT                         FUTURE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700" dirty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 rot="21423860">
            <a:off x="3076575" y="3097069"/>
            <a:ext cx="1447800" cy="133445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buFont typeface="Arial" pitchFamily="34" charset="0"/>
              <a:buChar char="•"/>
            </a:pPr>
            <a:endParaRPr lang="en-A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olded Corner 15"/>
          <p:cNvSpPr/>
          <p:nvPr/>
        </p:nvSpPr>
        <p:spPr>
          <a:xfrm rot="21383950">
            <a:off x="285139" y="2622525"/>
            <a:ext cx="1524000" cy="1140743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olded Corner 16"/>
          <p:cNvSpPr/>
          <p:nvPr/>
        </p:nvSpPr>
        <p:spPr>
          <a:xfrm rot="332452">
            <a:off x="243300" y="4034417"/>
            <a:ext cx="1758623" cy="129390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olded Corner 17"/>
          <p:cNvSpPr/>
          <p:nvPr/>
        </p:nvSpPr>
        <p:spPr>
          <a:xfrm rot="21294312">
            <a:off x="2080392" y="1096223"/>
            <a:ext cx="1427322" cy="581283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A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olded Corner 18"/>
          <p:cNvSpPr/>
          <p:nvPr/>
        </p:nvSpPr>
        <p:spPr>
          <a:xfrm rot="21133634">
            <a:off x="2059443" y="3879211"/>
            <a:ext cx="1568775" cy="145510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olded Corner 29"/>
          <p:cNvSpPr/>
          <p:nvPr/>
        </p:nvSpPr>
        <p:spPr>
          <a:xfrm rot="225930">
            <a:off x="4897364" y="5989110"/>
            <a:ext cx="1601546" cy="61754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 rot="21383950">
            <a:off x="6831513" y="5943806"/>
            <a:ext cx="2045960" cy="58300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olded Corner 31"/>
          <p:cNvSpPr/>
          <p:nvPr/>
        </p:nvSpPr>
        <p:spPr>
          <a:xfrm rot="21291333">
            <a:off x="3783130" y="1671660"/>
            <a:ext cx="1596111" cy="1536475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A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olded Corner 32"/>
          <p:cNvSpPr/>
          <p:nvPr/>
        </p:nvSpPr>
        <p:spPr>
          <a:xfrm rot="21133634">
            <a:off x="302152" y="1100457"/>
            <a:ext cx="1484760" cy="1243251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olded Corner 33"/>
          <p:cNvSpPr/>
          <p:nvPr/>
        </p:nvSpPr>
        <p:spPr>
          <a:xfrm rot="21383950">
            <a:off x="2043580" y="1744903"/>
            <a:ext cx="1524000" cy="380247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olded Corner 34"/>
          <p:cNvSpPr/>
          <p:nvPr/>
        </p:nvSpPr>
        <p:spPr>
          <a:xfrm rot="332452">
            <a:off x="2077353" y="2286064"/>
            <a:ext cx="1524000" cy="53401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Folded Corner 37"/>
          <p:cNvSpPr/>
          <p:nvPr/>
        </p:nvSpPr>
        <p:spPr>
          <a:xfrm rot="21133634">
            <a:off x="5628249" y="1280882"/>
            <a:ext cx="1558405" cy="1551220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olded Corner 38"/>
          <p:cNvSpPr/>
          <p:nvPr/>
        </p:nvSpPr>
        <p:spPr>
          <a:xfrm rot="21133634">
            <a:off x="5498826" y="3842330"/>
            <a:ext cx="1701820" cy="142622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6705600" y="5704490"/>
            <a:ext cx="0" cy="914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olded Corner 25"/>
          <p:cNvSpPr/>
          <p:nvPr/>
        </p:nvSpPr>
        <p:spPr>
          <a:xfrm rot="21133634">
            <a:off x="3857950" y="4250096"/>
            <a:ext cx="1484760" cy="109890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7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Folded Corner 35"/>
          <p:cNvSpPr/>
          <p:nvPr/>
        </p:nvSpPr>
        <p:spPr>
          <a:xfrm rot="21294312">
            <a:off x="2052188" y="5580359"/>
            <a:ext cx="1683310" cy="912968"/>
          </a:xfrm>
          <a:prstGeom prst="foldedCorner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olded Corner 27"/>
          <p:cNvSpPr/>
          <p:nvPr/>
        </p:nvSpPr>
        <p:spPr>
          <a:xfrm rot="21383950">
            <a:off x="7364047" y="2514669"/>
            <a:ext cx="1524000" cy="911674"/>
          </a:xfrm>
          <a:prstGeom prst="foldedCorner">
            <a:avLst/>
          </a:prstGeom>
          <a:solidFill>
            <a:srgbClr val="00B050"/>
          </a:solidFill>
          <a:ln>
            <a:solidFill>
              <a:srgbClr val="117D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lded Corner 28"/>
          <p:cNvSpPr/>
          <p:nvPr/>
        </p:nvSpPr>
        <p:spPr>
          <a:xfrm rot="332452">
            <a:off x="7359068" y="3761944"/>
            <a:ext cx="1524000" cy="104047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Folded Corner 42"/>
          <p:cNvSpPr/>
          <p:nvPr/>
        </p:nvSpPr>
        <p:spPr>
          <a:xfrm rot="21133634">
            <a:off x="7391303" y="1162339"/>
            <a:ext cx="1484760" cy="1058666"/>
          </a:xfrm>
          <a:prstGeom prst="foldedCorner">
            <a:avLst/>
          </a:prstGeom>
          <a:solidFill>
            <a:srgbClr val="FFFF66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38dd806-a5b7-46a5-9c55-c2d3786c84e5">NYSERDAEXT-1244520901-418</_dlc_DocId>
    <_dlc_DocIdUrl xmlns="238dd806-a5b7-46a5-9c55-c2d3786c84e5">
      <Url>https://nysemail.sharepoint.com/sites/nyserda-ext/ExternalCollaboration/Contractors/NOSWRDC/_layouts/15/DocIdRedir.aspx?ID=NYSERDAEXT-1244520901-418</Url>
      <Description>NYSERDAEXT-1244520901-418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0455A9C3551241BD130EF45F7C3FA6" ma:contentTypeVersion="7004" ma:contentTypeDescription="Create a new document." ma:contentTypeScope="" ma:versionID="d778ac13a90f6162ab5a66f53c863556">
  <xsd:schema xmlns:xsd="http://www.w3.org/2001/XMLSchema" xmlns:xs="http://www.w3.org/2001/XMLSchema" xmlns:p="http://schemas.microsoft.com/office/2006/metadata/properties" xmlns:ns2="238dd806-a5b7-46a5-9c55-c2d3786c84e5" xmlns:ns3="fce7524d-d1d7-4210-bc4f-9ca51653b54a" targetNamespace="http://schemas.microsoft.com/office/2006/metadata/properties" ma:root="true" ma:fieldsID="ea71161e72d134829072b4c781de1f7d" ns2:_="" ns3:_="">
    <xsd:import namespace="238dd806-a5b7-46a5-9c55-c2d3786c84e5"/>
    <xsd:import namespace="fce7524d-d1d7-4210-bc4f-9ca51653b54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dd806-a5b7-46a5-9c55-c2d3786c84e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e7524d-d1d7-4210-bc4f-9ca51653b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5EB43E-AA48-4534-99FD-8788D6F4769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49C9293-E4A5-4B1D-A7C0-6DC6C8D40580}">
  <ds:schemaRefs>
    <ds:schemaRef ds:uri="http://schemas.microsoft.com/office/2006/metadata/properties"/>
    <ds:schemaRef ds:uri="http://schemas.microsoft.com/office/infopath/2007/PartnerControls"/>
    <ds:schemaRef ds:uri="238dd806-a5b7-46a5-9c55-c2d3786c84e5"/>
  </ds:schemaRefs>
</ds:datastoreItem>
</file>

<file path=customXml/itemProps3.xml><?xml version="1.0" encoding="utf-8"?>
<ds:datastoreItem xmlns:ds="http://schemas.openxmlformats.org/officeDocument/2006/customXml" ds:itemID="{4C6FA1D6-E599-442C-913E-7B3128EA1F9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03B47A7-F9A8-45CC-B824-536A13977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8dd806-a5b7-46a5-9c55-c2d3786c84e5"/>
    <ds:schemaRef ds:uri="fce7524d-d1d7-4210-bc4f-9ca51653b5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136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BUSINESS MODEL CANVAS – COMPANY/PROJECT NAME                                   Attachment B2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Groenveld, Kori (NYSERDA)</cp:lastModifiedBy>
  <cp:revision>279</cp:revision>
  <dcterms:created xsi:type="dcterms:W3CDTF">2011-03-15T01:24:59Z</dcterms:created>
  <dcterms:modified xsi:type="dcterms:W3CDTF">2024-07-22T12:16:35Z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0x010100970455A9C3551241BD130EF45F7C3FA6</vt:lpwstr>
  </property>
  <property fmtid="{D5CDD505-2E9C-101B-9397-08002B2CF9AE}" pid="3" name="_dlc_DocIdItemGuid">
    <vt:lpwstr>981b6f04-807f-4c2e-afe1-fe07e13ac500</vt:lpwstr>
  </property>
</Properties>
</file>